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C1BDD0-6C9C-43AE-A27D-59ED5CD8F8A0}">
  <a:tblStyle styleId="{60C1BDD0-6C9C-43AE-A27D-59ED5CD8F8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news-room/commentaries/detail/transmission-of-sars-cov-2-implications-for-infection-prevention-precautions" TargetMode="External"/><Relationship Id="rId3" Type="http://schemas.openxmlformats.org/officeDocument/2006/relationships/hyperlink" Target="https://www.who.int/news-room/commentaries/detail/transmission-of-sars-cov-2-implications-for-infection-prevention-precaution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dguerrette/capstone_projec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Background Image Citation: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SARS-CoV2 Virus. Adapted from “</a:t>
            </a:r>
            <a:r>
              <a:rPr lang="en" sz="1200">
                <a:solidFill>
                  <a:schemeClr val="dk1"/>
                </a:solidFill>
                <a:latin typeface="Calibri"/>
                <a:ea typeface="Calibri"/>
                <a:cs typeface="Calibri"/>
                <a:sym typeface="Calibri"/>
              </a:rPr>
              <a:t>Transmission of SARS-CoV-2: implications for infection prevention precautions,” by World Health Organization , 2020, July 9, (</a:t>
            </a:r>
            <a:r>
              <a:rPr lang="en" sz="1200" u="sng">
                <a:solidFill>
                  <a:schemeClr val="dk1"/>
                </a:solidFill>
                <a:latin typeface="Calibri"/>
                <a:ea typeface="Calibri"/>
                <a:cs typeface="Calibri"/>
                <a:sym typeface="Calibri"/>
                <a:hlinkClick r:id="rId2">
                  <a:extLst>
                    <a:ext uri="{A12FA001-AC4F-418D-AE19-62706E023703}">
                      <ahyp:hlinkClr val="tx"/>
                    </a:ext>
                  </a:extLst>
                </a:hlinkClick>
              </a:rPr>
              <a:t>https://www.who.int/news-room/commentaries/detail/transmission-of-sars-cov-2-implications-for-infection-prevention-precautio</a:t>
            </a:r>
            <a:r>
              <a:rPr lang="en" sz="1200" u="sng">
                <a:solidFill>
                  <a:schemeClr val="dk1"/>
                </a:solidFill>
                <a:latin typeface="Calibri"/>
                <a:ea typeface="Calibri"/>
                <a:cs typeface="Calibri"/>
                <a:sym typeface="Calibri"/>
                <a:hlinkClick r:id="rId3">
                  <a:extLst>
                    <a:ext uri="{A12FA001-AC4F-418D-AE19-62706E023703}">
                      <ahyp:hlinkClr val="tx"/>
                    </a:ext>
                  </a:extLst>
                </a:hlinkClick>
              </a:rPr>
              <a:t>ns</a:t>
            </a:r>
            <a:r>
              <a:rPr lang="en" sz="1200">
                <a:solidFill>
                  <a:schemeClr val="dk1"/>
                </a:solidFill>
                <a:latin typeface="Calibri"/>
                <a:ea typeface="Calibri"/>
                <a:cs typeface="Calibri"/>
                <a:sym typeface="Calibri"/>
              </a:rPr>
              <a:t>). In the public domain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6573cbcd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6573cbcd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AutoNum type="romanUcPeriod"/>
            </a:pPr>
            <a:r>
              <a:rPr lang="en" sz="1600">
                <a:solidFill>
                  <a:schemeClr val="dk1"/>
                </a:solidFill>
                <a:latin typeface="Calibri"/>
                <a:ea typeface="Calibri"/>
                <a:cs typeface="Calibri"/>
                <a:sym typeface="Calibri"/>
              </a:rPr>
              <a:t>Settled on 24 features - 1 political, 1 </a:t>
            </a:r>
            <a:r>
              <a:rPr lang="en" sz="1600">
                <a:solidFill>
                  <a:schemeClr val="dk1"/>
                </a:solidFill>
                <a:latin typeface="Calibri"/>
                <a:ea typeface="Calibri"/>
                <a:cs typeface="Calibri"/>
                <a:sym typeface="Calibri"/>
              </a:rPr>
              <a:t>hospital</a:t>
            </a:r>
            <a:r>
              <a:rPr lang="en" sz="1600">
                <a:solidFill>
                  <a:schemeClr val="dk1"/>
                </a:solidFill>
                <a:latin typeface="Calibri"/>
                <a:ea typeface="Calibri"/>
                <a:cs typeface="Calibri"/>
                <a:sym typeface="Calibri"/>
              </a:rPr>
              <a:t>, 1 geographical, 3 community </a:t>
            </a:r>
            <a:r>
              <a:rPr lang="en" sz="1600">
                <a:solidFill>
                  <a:schemeClr val="dk1"/>
                </a:solidFill>
                <a:latin typeface="Calibri"/>
                <a:ea typeface="Calibri"/>
                <a:cs typeface="Calibri"/>
                <a:sym typeface="Calibri"/>
              </a:rPr>
              <a:t>resilience</a:t>
            </a:r>
            <a:r>
              <a:rPr lang="en" sz="1600">
                <a:solidFill>
                  <a:schemeClr val="dk1"/>
                </a:solidFill>
                <a:latin typeface="Calibri"/>
                <a:ea typeface="Calibri"/>
                <a:cs typeface="Calibri"/>
                <a:sym typeface="Calibri"/>
              </a:rPr>
              <a:t>, 18 social context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AutoNum type="romanUcPeriod"/>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AutoNum type="romanUcPeriod"/>
            </a:pPr>
            <a:r>
              <a:rPr lang="en" sz="1600">
                <a:solidFill>
                  <a:schemeClr val="dk1"/>
                </a:solidFill>
                <a:latin typeface="Calibri"/>
                <a:ea typeface="Calibri"/>
                <a:cs typeface="Calibri"/>
                <a:sym typeface="Calibri"/>
              </a:rPr>
              <a:t>Top three features:</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AutoNum type="alphaUcPeriod"/>
            </a:pPr>
            <a:r>
              <a:rPr lang="en" sz="1600">
                <a:solidFill>
                  <a:schemeClr val="dk1"/>
                </a:solidFill>
                <a:latin typeface="Calibri"/>
                <a:ea typeface="Calibri"/>
                <a:cs typeface="Calibri"/>
                <a:sym typeface="Calibri"/>
              </a:rPr>
              <a:t>Cases: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Conflict awareness </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Hospital beds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Area per Square Mile (SQMI)</a:t>
            </a:r>
            <a:endParaRPr sz="1600">
              <a:solidFill>
                <a:schemeClr val="dk1"/>
              </a:solidFill>
              <a:latin typeface="Calibri"/>
              <a:ea typeface="Calibri"/>
              <a:cs typeface="Calibri"/>
              <a:sym typeface="Calibri"/>
            </a:endParaRPr>
          </a:p>
          <a:p>
            <a:pPr indent="-330200" lvl="2" marL="1371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Six total features were found to have significant influence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AutoNum type="alphaUcPeriod"/>
            </a:pPr>
            <a:r>
              <a:rPr lang="en" sz="1600">
                <a:solidFill>
                  <a:schemeClr val="dk1"/>
                </a:solidFill>
                <a:latin typeface="Calibri"/>
                <a:ea typeface="Calibri"/>
                <a:cs typeface="Calibri"/>
                <a:sym typeface="Calibri"/>
              </a:rPr>
              <a:t>Deaths:</a:t>
            </a:r>
            <a:endParaRPr sz="1800">
              <a:solidFill>
                <a:schemeClr val="dk1"/>
              </a:solidFill>
              <a:latin typeface="Calibri"/>
              <a:ea typeface="Calibri"/>
              <a:cs typeface="Calibri"/>
              <a:sym typeface="Calibri"/>
            </a:endParaRPr>
          </a:p>
          <a:p>
            <a:pPr indent="-323850" lvl="2" marL="1371600" rtl="0" algn="l">
              <a:lnSpc>
                <a:spcPct val="115000"/>
              </a:lnSpc>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Hospital beds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Rate of individuals with </a:t>
            </a:r>
            <a:r>
              <a:rPr i="1" lang="en" sz="1600">
                <a:solidFill>
                  <a:schemeClr val="dk1"/>
                </a:solidFill>
                <a:latin typeface="Calibri"/>
                <a:ea typeface="Calibri"/>
                <a:cs typeface="Calibri"/>
                <a:sym typeface="Calibri"/>
              </a:rPr>
              <a:t>three plus</a:t>
            </a:r>
            <a:r>
              <a:rPr lang="en" sz="1600">
                <a:solidFill>
                  <a:schemeClr val="dk1"/>
                </a:solidFill>
                <a:latin typeface="Calibri"/>
                <a:ea typeface="Calibri"/>
                <a:cs typeface="Calibri"/>
                <a:sym typeface="Calibri"/>
              </a:rPr>
              <a:t> risk factors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Rate of individuals with </a:t>
            </a:r>
            <a:r>
              <a:rPr i="1" lang="en" sz="1600">
                <a:solidFill>
                  <a:schemeClr val="dk1"/>
                </a:solidFill>
                <a:latin typeface="Calibri"/>
                <a:ea typeface="Calibri"/>
                <a:cs typeface="Calibri"/>
                <a:sym typeface="Calibri"/>
              </a:rPr>
              <a:t>zero</a:t>
            </a:r>
            <a:r>
              <a:rPr lang="en" sz="1600">
                <a:solidFill>
                  <a:schemeClr val="dk1"/>
                </a:solidFill>
                <a:latin typeface="Calibri"/>
                <a:ea typeface="Calibri"/>
                <a:cs typeface="Calibri"/>
                <a:sym typeface="Calibri"/>
              </a:rPr>
              <a:t> risk factors </a:t>
            </a:r>
            <a:endParaRPr sz="1600">
              <a:solidFill>
                <a:schemeClr val="dk1"/>
              </a:solidFill>
              <a:latin typeface="Calibri"/>
              <a:ea typeface="Calibri"/>
              <a:cs typeface="Calibri"/>
              <a:sym typeface="Calibri"/>
            </a:endParaRPr>
          </a:p>
          <a:p>
            <a:pPr indent="-330200" lvl="2" marL="1371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Hospital beds is the primary feature, all others are significantly less important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394d0e7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394d0e7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9900"/>
              </a:highlight>
            </a:endParaRPr>
          </a:p>
          <a:p>
            <a:pPr indent="0" lvl="0" marL="0" rtl="0" algn="l">
              <a:spcBef>
                <a:spcPts val="0"/>
              </a:spcBef>
              <a:spcAft>
                <a:spcPts val="0"/>
              </a:spcAft>
              <a:buNone/>
            </a:pPr>
            <a:r>
              <a:t/>
            </a:r>
            <a:endParaRPr>
              <a:solidFill>
                <a:schemeClr val="dk1"/>
              </a:solidFill>
              <a:highlight>
                <a:srgbClr val="FF9900"/>
              </a:highlight>
            </a:endParaRPr>
          </a:p>
          <a:p>
            <a:pPr indent="-342900" lvl="0" marL="457200" rtl="0" algn="l">
              <a:lnSpc>
                <a:spcPct val="115000"/>
              </a:lnSpc>
              <a:spcBef>
                <a:spcPts val="0"/>
              </a:spcBef>
              <a:spcAft>
                <a:spcPts val="0"/>
              </a:spcAft>
              <a:buClr>
                <a:schemeClr val="dk1"/>
              </a:buClr>
              <a:buSzPts val="1800"/>
              <a:buFont typeface="Average"/>
              <a:buChar char="★"/>
            </a:pPr>
            <a:r>
              <a:rPr lang="en" sz="2415">
                <a:solidFill>
                  <a:schemeClr val="dk1"/>
                </a:solidFill>
                <a:latin typeface="Calibri"/>
                <a:ea typeface="Calibri"/>
                <a:cs typeface="Calibri"/>
                <a:sym typeface="Calibri"/>
              </a:rPr>
              <a:t>RFC Code: </a:t>
            </a:r>
            <a:r>
              <a:rPr lang="en" sz="2415" u="sng">
                <a:solidFill>
                  <a:schemeClr val="hlink"/>
                </a:solidFill>
                <a:latin typeface="Calibri"/>
                <a:ea typeface="Calibri"/>
                <a:cs typeface="Calibri"/>
                <a:sym typeface="Calibri"/>
                <a:hlinkClick r:id="rId2"/>
              </a:rPr>
              <a:t>https://github.com/sdguerrette/capstone_project</a:t>
            </a:r>
            <a:endParaRPr sz="2415">
              <a:solidFill>
                <a:schemeClr val="dk1"/>
              </a:solidFill>
              <a:latin typeface="Calibri"/>
              <a:ea typeface="Calibri"/>
              <a:cs typeface="Calibri"/>
              <a:sym typeface="Calibri"/>
            </a:endParaRPr>
          </a:p>
          <a:p>
            <a:pPr indent="-381970" lvl="0" marL="457200" rtl="0" algn="l">
              <a:lnSpc>
                <a:spcPct val="115000"/>
              </a:lnSpc>
              <a:spcBef>
                <a:spcPts val="0"/>
              </a:spcBef>
              <a:spcAft>
                <a:spcPts val="0"/>
              </a:spcAft>
              <a:buClr>
                <a:schemeClr val="dk1"/>
              </a:buClr>
              <a:buSzPts val="2415"/>
              <a:buFont typeface="Calibri"/>
              <a:buChar char="-"/>
            </a:pPr>
            <a:r>
              <a:rPr lang="en" sz="2415">
                <a:solidFill>
                  <a:schemeClr val="dk1"/>
                </a:solidFill>
                <a:latin typeface="Calibri"/>
                <a:ea typeface="Calibri"/>
                <a:cs typeface="Calibri"/>
                <a:sym typeface="Calibri"/>
              </a:rPr>
              <a:t>3034 rows for cases</a:t>
            </a:r>
            <a:endParaRPr sz="2415">
              <a:solidFill>
                <a:schemeClr val="dk1"/>
              </a:solidFill>
              <a:latin typeface="Calibri"/>
              <a:ea typeface="Calibri"/>
              <a:cs typeface="Calibri"/>
              <a:sym typeface="Calibri"/>
            </a:endParaRPr>
          </a:p>
          <a:p>
            <a:pPr indent="-381970" lvl="0" marL="457200" rtl="0" algn="l">
              <a:lnSpc>
                <a:spcPct val="115000"/>
              </a:lnSpc>
              <a:spcBef>
                <a:spcPts val="0"/>
              </a:spcBef>
              <a:spcAft>
                <a:spcPts val="0"/>
              </a:spcAft>
              <a:buClr>
                <a:schemeClr val="dk1"/>
              </a:buClr>
              <a:buSzPts val="2415"/>
              <a:buFont typeface="Calibri"/>
              <a:buChar char="-"/>
            </a:pPr>
            <a:r>
              <a:rPr lang="en" sz="2415">
                <a:solidFill>
                  <a:schemeClr val="dk1"/>
                </a:solidFill>
                <a:latin typeface="Calibri"/>
                <a:ea typeface="Calibri"/>
                <a:cs typeface="Calibri"/>
                <a:sym typeface="Calibri"/>
              </a:rPr>
              <a:t>3000 rows for deaths</a:t>
            </a:r>
            <a:endParaRPr sz="2415">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a2b6c95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a2b6c95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Decision Tree Classifier with SMOTEENN resampling expressed higher results compared to past models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Proceeded to move forward with Random Forest Classifier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Possibility of greater performance</a:t>
            </a:r>
            <a:endParaRPr sz="1600">
              <a:solidFill>
                <a:schemeClr val="dk1"/>
              </a:solidFill>
              <a:latin typeface="Calibri"/>
              <a:ea typeface="Calibri"/>
              <a:cs typeface="Calibri"/>
              <a:sym typeface="Calibri"/>
            </a:endParaRPr>
          </a:p>
          <a:p>
            <a:pPr indent="-298450" lvl="0" marL="457200" rtl="0" algn="l">
              <a:spcBef>
                <a:spcPts val="0"/>
              </a:spcBef>
              <a:spcAft>
                <a:spcPts val="0"/>
              </a:spcAft>
              <a:buSzPts val="1100"/>
              <a:buChar char="-"/>
            </a:pPr>
            <a:r>
              <a:rPr lang="en"/>
              <a:t>Recall was the stat we focused on the most - catching all of the high class was most important. Classifying some actual low class as high is not as big a deal</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394d0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394d0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394d0e7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394d0e7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63ac975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63ac975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63ac975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463ac975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394d0e7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394d0e7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rgbClr val="0A0C10"/>
                </a:solidFill>
                <a:latin typeface="Calibri"/>
                <a:ea typeface="Calibri"/>
                <a:cs typeface="Calibri"/>
                <a:sym typeface="Calibri"/>
              </a:rPr>
              <a:t>Celeste:</a:t>
            </a:r>
            <a:r>
              <a:rPr lang="en" sz="1200">
                <a:solidFill>
                  <a:srgbClr val="0A0C10"/>
                </a:solidFill>
                <a:latin typeface="Calibri"/>
                <a:ea typeface="Calibri"/>
                <a:cs typeface="Calibri"/>
                <a:sym typeface="Calibri"/>
              </a:rPr>
              <a:t> Concerning future analysis, it would be beneficial to integrate a time series analysis to view quarterly, monthly, and daily differences. This can provide further insight if any features have significant changes in their importance depending on the time frame. Additionally, adding weather data in conjuction with the time series will be beneficial in evaluating weather's contribution to high case and death rates. Some experts have expressed that the COVID virus exhibits lower activity in hotter climates in the summer while climbing during winter. It would be fascinating to test this theory. Another possible avenue would be the inclusion of vaccination data. This can shed light if the county's complete, partial, or lack of vaccination significantly affects high death and case rates. Proceeding even further, it may be possible to view if a particular vaccine (Moderna, Pfizer, or J&amp;J) was more prevalent in a specific county and if one was more effective than its counterparts based on death and case rates. Lastly, it would be interesting to implement the model for case and death rates during March 2021-2022 to view its performance. </a:t>
            </a:r>
            <a:endParaRPr sz="1200">
              <a:solidFill>
                <a:srgbClr val="0A0C1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4394d0e7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4394d0e7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a:t>
            </a:r>
            <a:r>
              <a:rPr lang="en"/>
              <a:t> Although the team is proud of what we have accomplished during our allotted project time frame, there are some areas that we would've executed differently. The first pertains to the primary steps of our project and establishing organization. It may have been beneficial to create a brief Gannt chart to delegate responsibilities, including major deliverables and their necessary subtasks. This chart will be helpful in seeing progress and viewing tasks ahead, behind, or on schedule. If a particular subtask is behind schedule, group members can quickly provide assistance. </a:t>
            </a:r>
            <a:endParaRPr/>
          </a:p>
          <a:p>
            <a:pPr indent="0" lvl="0" marL="0" rtl="0" algn="l">
              <a:lnSpc>
                <a:spcPct val="115000"/>
              </a:lnSpc>
              <a:spcBef>
                <a:spcPts val="0"/>
              </a:spcBef>
              <a:spcAft>
                <a:spcPts val="0"/>
              </a:spcAft>
              <a:buClr>
                <a:schemeClr val="dk1"/>
              </a:buClr>
              <a:buSzPts val="1100"/>
              <a:buFont typeface="Arial"/>
              <a:buNone/>
            </a:pPr>
            <a:r>
              <a:rPr lang="en"/>
              <a:t> In terms of the machine learning model, it is best to start simple and then increase complexity each week. Initially, the group started with a neural network model, which then led to backtracking. Lastly, it would've been helpful to implement a thorough quality assessment of the data and their specific impact on the ML model earlier in the project. About 3/4 of the way into the project, it was discovered that one of our datasets was the contributor to Machine learning errors. This was discovered after implementing various ML models. Although a difficult lesson to learn, it is vital to know that a dataset can initially look promising but negatively impact performance. If the error had been found earlier due to a quality assessment, this would've negated unnecessary confusion and frustration during the machine learning building process.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6573cbcd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6573cbcd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43434d59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3434d59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3434d59d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3434d59d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434d59d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434d59d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245"/>
                </a:solidFill>
                <a:highlight>
                  <a:srgbClr val="FFFFFF"/>
                </a:highlight>
              </a:rPr>
              <a:t>-Reason Why: COVID has drastically affected the world, threatening the lives of millions and wreaking havoc on social and economic players. Although COVID-19 has slowly become understood and there have been implementations for disease control, the threat of infectious diseases is still alarming. Throughout the primary years of COVID-19, it became evident that particular locations of the US were heavily affected while others were not. Thus, it is imperative to understand predicting factors and their relationships that may affect both case and death rates. By indicating high-priority areas in the US, one can reallocate resources to those locations and provide further assistance to combat spread. Additionally, this information can be transposed to future implications if another pandemic were to occur in the near future.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e2d1086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e2d1086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2c25d38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2c25d38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592314e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592314e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IMBLearn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Smoteenn Combination of over and under sampling method that is valuable for imbalance data</a:t>
            </a:r>
            <a:endParaRPr sz="1200">
              <a:solidFill>
                <a:schemeClr val="dk1"/>
              </a:solidFill>
              <a:latin typeface="Calibri"/>
              <a:ea typeface="Calibri"/>
              <a:cs typeface="Calibri"/>
              <a:sym typeface="Calibri"/>
            </a:endParaRPr>
          </a:p>
          <a:p>
            <a:pPr indent="-304800" lvl="0" marL="4572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Psycopg2</a:t>
            </a:r>
            <a:endParaRPr sz="1200">
              <a:solidFill>
                <a:schemeClr val="dk1"/>
              </a:solidFill>
              <a:latin typeface="Calibri"/>
              <a:ea typeface="Calibri"/>
              <a:cs typeface="Calibri"/>
              <a:sym typeface="Calibri"/>
            </a:endParaRPr>
          </a:p>
          <a:p>
            <a:pPr indent="-304800" lvl="1" marL="9144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Used to perform operations on PostgreSQL using python, it is designed for multi-threaded applications</a:t>
            </a:r>
            <a:endParaRPr sz="1200">
              <a:solidFill>
                <a:schemeClr val="dk1"/>
              </a:solidFill>
              <a:latin typeface="Calibri"/>
              <a:ea typeface="Calibri"/>
              <a:cs typeface="Calibri"/>
              <a:sym typeface="Calibri"/>
            </a:endParaRPr>
          </a:p>
          <a:p>
            <a:pPr indent="-304800" lvl="0" marL="4572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Tableau </a:t>
            </a:r>
            <a:endParaRPr sz="1200">
              <a:solidFill>
                <a:schemeClr val="dk1"/>
              </a:solidFill>
              <a:latin typeface="Calibri"/>
              <a:ea typeface="Calibri"/>
              <a:cs typeface="Calibri"/>
              <a:sym typeface="Calibri"/>
            </a:endParaRPr>
          </a:p>
          <a:p>
            <a:pPr indent="-304800" lvl="1" marL="9144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Public data visualization tool that provides pictorial and graphical representation of data</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Jupyter Notebook</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Web-based platform for interactive computing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Pandas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level building block for analysis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Scikit-Learn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Robust machine learning library including classification, regression, cluster, etc.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Sqlalchemy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Library that facilitates the connection and communication between the database and jupyter notebook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AWS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Database hosting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Python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Main programming language for data cleansing, manipulation, and modeling</a:t>
            </a:r>
            <a:endParaRPr sz="1200">
              <a:solidFill>
                <a:schemeClr val="dk1"/>
              </a:solidFill>
              <a:latin typeface="Calibri"/>
              <a:ea typeface="Calibri"/>
              <a:cs typeface="Calibri"/>
              <a:sym typeface="Calibri"/>
            </a:endParaRPr>
          </a:p>
          <a:p>
            <a:pPr indent="0" lvl="0" marL="0" rtl="0" algn="l">
              <a:lnSpc>
                <a:spcPct val="110795"/>
              </a:lnSpc>
              <a:spcBef>
                <a:spcPts val="120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2c25d38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42c25d38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a:t>
            </a:r>
            <a:r>
              <a:rPr lang="en"/>
              <a:t> As a group, it was critical to implement an overall project outline to ensure all deliverables of the culminating challenge were met. This included recognizing all the essential components of a successful machine learning model, such as exploratory analysis, data cleaning, feature engineering and so forth. It is critical to note that data cleaning and feature engineering are some of the highest contributors to a successful model, holding almost half its importance. As a result, the team noted this and ensured these components were adequately met. The first stage was geared toward data exploration, while the second focused on data analysis and modelling building. During both phases, data pre-preprocessing took place, although most of the heavy work took effect during our database development. Additionally, visual analytics were utilized during both parts to view overall data characteristics and patterns.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a2b6c95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a2b6c95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 </a:t>
            </a:r>
            <a:r>
              <a:rPr b="1" lang="en" sz="14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Previous to building the database, it was necessary to employ a brief data exploration assessment in Pandas. Exploration allows for a deeper understanding of the dataset, making it significantly easier to navigate and utilize during database development and data analysis. This included determining overall column features and their application to the project scope, discovering mismatched or null data values, and statistical analysis. Transformation and concatenation of data was employed to ensure feature value FIPS, a unique numerical code for each county, was present in all datasets for future merging.  Additional cleaning of the FIPS column was needed to certify that it only included US county data and not those outside the country, such as Puerto Rico, or any cities. Additionally, in both Tableau and Jupyter notebook, visuals were created to have a different view of the data feature characteristics at the county level. These evaluations aided in determining if the dataset was sufficient to be used further in the project. If the dataset or certain features were found to be insufficient, it was necessary to drop them from further research. After utilizing pandas and tableau for data exploration, further </a:t>
            </a:r>
            <a:r>
              <a:rPr lang="en" sz="1400">
                <a:solidFill>
                  <a:schemeClr val="dk1"/>
                </a:solidFill>
                <a:latin typeface="Times New Roman"/>
                <a:ea typeface="Times New Roman"/>
                <a:cs typeface="Times New Roman"/>
                <a:sym typeface="Times New Roman"/>
              </a:rPr>
              <a:t>preprocessing</a:t>
            </a:r>
            <a:r>
              <a:rPr lang="en" sz="1400">
                <a:solidFill>
                  <a:schemeClr val="dk1"/>
                </a:solidFill>
                <a:latin typeface="Times New Roman"/>
                <a:ea typeface="Times New Roman"/>
                <a:cs typeface="Times New Roman"/>
                <a:sym typeface="Times New Roman"/>
              </a:rPr>
              <a:t> took place in Postgres to merge and prepare data for analysis. The result was two master tables, one geared toward COVID-19 deaths and the other cases.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592314e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592314e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Regression vs Classification?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 unable to get regression accuracy to our desired levels - tried linear, Forest regressors, Neural Networks, Poisson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Tree classifiers performed better than neural networks, especially once data was resampled with SMOTEENN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Model Goal: Classify counties by case &amp; death percentage, with a “high” classification = mean + 2 std. deviations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Training:Testing = 70:30</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Settled on Tree Classifier models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Performance: Random Forest</a:t>
            </a:r>
            <a:endParaRPr sz="1200">
              <a:solidFill>
                <a:schemeClr val="dk1"/>
              </a:solidFill>
              <a:latin typeface="Calibri"/>
              <a:ea typeface="Calibri"/>
              <a:cs typeface="Calibri"/>
              <a:sym typeface="Calibri"/>
            </a:endParaRPr>
          </a:p>
          <a:p>
            <a:pPr indent="0" lvl="0" marL="457200" rtl="0" algn="l">
              <a:lnSpc>
                <a:spcPct val="115000"/>
              </a:lnSpc>
              <a:spcBef>
                <a:spcPts val="1200"/>
              </a:spcBef>
              <a:spcAft>
                <a:spcPts val="1200"/>
              </a:spcAft>
              <a:buNone/>
            </a:pPr>
            <a:r>
              <a:t/>
            </a:r>
            <a:endParaRPr sz="1200">
              <a:solidFill>
                <a:schemeClr val="dk1"/>
              </a:solidFill>
              <a:highlight>
                <a:schemeClr val="lt1"/>
              </a:highlight>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3.jp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2.census.gov/programs-surveys/popest/datasets/2020-2021/counties/totals/" TargetMode="External"/><Relationship Id="rId4" Type="http://schemas.openxmlformats.org/officeDocument/2006/relationships/hyperlink" Target="https://www.statsamerica.org/downloads/default.aspx" TargetMode="External"/><Relationship Id="rId10" Type="http://schemas.openxmlformats.org/officeDocument/2006/relationships/image" Target="../media/image14.png"/><Relationship Id="rId9" Type="http://schemas.openxmlformats.org/officeDocument/2006/relationships/hyperlink" Target="https://hifld-geoplatform.opendata.arcgis.com/datasets/geoplatform::hospitals/about" TargetMode="External"/><Relationship Id="rId5" Type="http://schemas.openxmlformats.org/officeDocument/2006/relationships/hyperlink" Target="https://www.atsdr.cdc.gov/placeandhealth/svi/" TargetMode="External"/><Relationship Id="rId6" Type="http://schemas.openxmlformats.org/officeDocument/2006/relationships/hyperlink" Target="https://github.com/govex/COVID-19" TargetMode="External"/><Relationship Id="rId7" Type="http://schemas.openxmlformats.org/officeDocument/2006/relationships/hyperlink" Target="https://github.com/govex/COVID-19" TargetMode="External"/><Relationship Id="rId8" Type="http://schemas.openxmlformats.org/officeDocument/2006/relationships/hyperlink" Target="https://uscensus.maps.arcgis.com/home/item.html?id=36d5cbbcd9fd440e91d87edd8bc9c801#over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11" Type="http://schemas.openxmlformats.org/officeDocument/2006/relationships/image" Target="../media/image12.png"/><Relationship Id="rId10" Type="http://schemas.openxmlformats.org/officeDocument/2006/relationships/image" Target="../media/image10.png"/><Relationship Id="rId12"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elitedatascience.com/feature-enginee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 name="Google Shape;60;p13"/>
          <p:cNvSpPr txBox="1"/>
          <p:nvPr>
            <p:ph type="ctrTitle"/>
          </p:nvPr>
        </p:nvSpPr>
        <p:spPr>
          <a:xfrm>
            <a:off x="671258" y="10625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Exploration of SARS-CoV2</a:t>
            </a:r>
            <a:endParaRPr b="1"/>
          </a:p>
        </p:txBody>
      </p:sp>
      <p:sp>
        <p:nvSpPr>
          <p:cNvPr id="61" name="Google Shape;61;p13"/>
          <p:cNvSpPr txBox="1"/>
          <p:nvPr/>
        </p:nvSpPr>
        <p:spPr>
          <a:xfrm>
            <a:off x="1708025" y="2792600"/>
            <a:ext cx="57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Data Analytics Bootcamp Capstone Project</a:t>
            </a:r>
            <a:endParaRPr sz="1800">
              <a:solidFill>
                <a:schemeClr val="dk1"/>
              </a:solidFill>
              <a:latin typeface="Oswald"/>
              <a:ea typeface="Oswald"/>
              <a:cs typeface="Oswald"/>
              <a:sym typeface="Oswald"/>
            </a:endParaRPr>
          </a:p>
        </p:txBody>
      </p:sp>
      <p:pic>
        <p:nvPicPr>
          <p:cNvPr id="62" name="Google Shape;62;p13"/>
          <p:cNvPicPr preferRelativeResize="0"/>
          <p:nvPr/>
        </p:nvPicPr>
        <p:blipFill>
          <a:blip r:embed="rId4">
            <a:alphaModFix/>
          </a:blip>
          <a:stretch>
            <a:fillRect/>
          </a:stretch>
        </p:blipFill>
        <p:spPr>
          <a:xfrm>
            <a:off x="58200" y="4716475"/>
            <a:ext cx="398174" cy="36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173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Decision Tree SMOTEENN </a:t>
            </a:r>
            <a:r>
              <a:rPr lang="en"/>
              <a:t>Model Feature Engineering &amp; Analysis</a:t>
            </a:r>
            <a:endParaRPr/>
          </a:p>
          <a:p>
            <a:pPr indent="0" lvl="0" marL="0" rtl="0" algn="l">
              <a:spcBef>
                <a:spcPts val="0"/>
              </a:spcBef>
              <a:spcAft>
                <a:spcPts val="0"/>
              </a:spcAft>
              <a:buNone/>
            </a:pPr>
            <a:r>
              <a:t/>
            </a:r>
            <a:endParaRPr/>
          </a:p>
        </p:txBody>
      </p:sp>
      <p:pic>
        <p:nvPicPr>
          <p:cNvPr id="153" name="Google Shape;153;p22"/>
          <p:cNvPicPr preferRelativeResize="0"/>
          <p:nvPr/>
        </p:nvPicPr>
        <p:blipFill>
          <a:blip r:embed="rId3">
            <a:alphaModFix/>
          </a:blip>
          <a:stretch>
            <a:fillRect/>
          </a:stretch>
        </p:blipFill>
        <p:spPr>
          <a:xfrm>
            <a:off x="311700" y="1227225"/>
            <a:ext cx="4008774" cy="3463325"/>
          </a:xfrm>
          <a:prstGeom prst="rect">
            <a:avLst/>
          </a:prstGeom>
          <a:noFill/>
          <a:ln>
            <a:noFill/>
          </a:ln>
        </p:spPr>
      </p:pic>
      <p:pic>
        <p:nvPicPr>
          <p:cNvPr id="154" name="Google Shape;154;p22"/>
          <p:cNvPicPr preferRelativeResize="0"/>
          <p:nvPr/>
        </p:nvPicPr>
        <p:blipFill>
          <a:blip r:embed="rId4">
            <a:alphaModFix/>
          </a:blip>
          <a:stretch>
            <a:fillRect/>
          </a:stretch>
        </p:blipFill>
        <p:spPr>
          <a:xfrm>
            <a:off x="4728250" y="1212650"/>
            <a:ext cx="4104049" cy="3463325"/>
          </a:xfrm>
          <a:prstGeom prst="rect">
            <a:avLst/>
          </a:prstGeom>
          <a:noFill/>
          <a:ln>
            <a:noFill/>
          </a:ln>
        </p:spPr>
      </p:pic>
      <p:sp>
        <p:nvSpPr>
          <p:cNvPr id="155" name="Google Shape;155;p22"/>
          <p:cNvSpPr txBox="1"/>
          <p:nvPr/>
        </p:nvSpPr>
        <p:spPr>
          <a:xfrm>
            <a:off x="0" y="46098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6</a:t>
            </a:r>
            <a:r>
              <a:rPr lang="en" sz="800">
                <a:solidFill>
                  <a:schemeClr val="lt2"/>
                </a:solidFill>
                <a:latin typeface="Calibri"/>
                <a:ea typeface="Calibri"/>
                <a:cs typeface="Calibri"/>
                <a:sym typeface="Calibri"/>
              </a:rPr>
              <a:t>. Tableau COVID-19  SMOTEENN Case Feature Importance</a:t>
            </a:r>
            <a:endParaRPr/>
          </a:p>
        </p:txBody>
      </p:sp>
      <p:sp>
        <p:nvSpPr>
          <p:cNvPr id="156" name="Google Shape;156;p22"/>
          <p:cNvSpPr txBox="1"/>
          <p:nvPr/>
        </p:nvSpPr>
        <p:spPr>
          <a:xfrm>
            <a:off x="4572000" y="4609875"/>
            <a:ext cx="330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7</a:t>
            </a:r>
            <a:r>
              <a:rPr lang="en" sz="800">
                <a:solidFill>
                  <a:schemeClr val="lt2"/>
                </a:solidFill>
                <a:latin typeface="Calibri"/>
                <a:ea typeface="Calibri"/>
                <a:cs typeface="Calibri"/>
                <a:sym typeface="Calibri"/>
              </a:rPr>
              <a:t>. Tableau COVID-19  SMOTEENN Death Feature Importance</a:t>
            </a:r>
            <a:endParaRPr/>
          </a:p>
        </p:txBody>
      </p:sp>
      <p:sp>
        <p:nvSpPr>
          <p:cNvPr id="157" name="Google Shape;157;p22"/>
          <p:cNvSpPr txBox="1"/>
          <p:nvPr/>
        </p:nvSpPr>
        <p:spPr>
          <a:xfrm>
            <a:off x="237750" y="722025"/>
            <a:ext cx="866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Total of 24 Features </a:t>
            </a:r>
            <a:endParaRPr>
              <a:solidFill>
                <a:schemeClr val="lt2"/>
              </a:solidFill>
              <a:latin typeface="Calibri"/>
              <a:ea typeface="Calibri"/>
              <a:cs typeface="Calibri"/>
              <a:sym typeface="Calibri"/>
            </a:endParaRPr>
          </a:p>
        </p:txBody>
      </p:sp>
      <p:pic>
        <p:nvPicPr>
          <p:cNvPr id="158" name="Google Shape;158;p22"/>
          <p:cNvPicPr preferRelativeResize="0"/>
          <p:nvPr/>
        </p:nvPicPr>
        <p:blipFill>
          <a:blip r:embed="rId5">
            <a:alphaModFix/>
          </a:blip>
          <a:stretch>
            <a:fillRect/>
          </a:stretch>
        </p:blipFill>
        <p:spPr>
          <a:xfrm>
            <a:off x="8724925" y="4766400"/>
            <a:ext cx="369025" cy="34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98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Results of Random Forest Classification </a:t>
            </a:r>
            <a:endParaRPr sz="3100"/>
          </a:p>
        </p:txBody>
      </p:sp>
      <p:pic>
        <p:nvPicPr>
          <p:cNvPr id="164" name="Google Shape;164;p23"/>
          <p:cNvPicPr preferRelativeResize="0"/>
          <p:nvPr/>
        </p:nvPicPr>
        <p:blipFill>
          <a:blip r:embed="rId3">
            <a:alphaModFix/>
          </a:blip>
          <a:stretch>
            <a:fillRect/>
          </a:stretch>
        </p:blipFill>
        <p:spPr>
          <a:xfrm>
            <a:off x="8629958" y="4663274"/>
            <a:ext cx="433092" cy="400200"/>
          </a:xfrm>
          <a:prstGeom prst="rect">
            <a:avLst/>
          </a:prstGeom>
          <a:noFill/>
          <a:ln>
            <a:noFill/>
          </a:ln>
        </p:spPr>
      </p:pic>
      <p:sp>
        <p:nvSpPr>
          <p:cNvPr id="165" name="Google Shape;165;p23"/>
          <p:cNvSpPr txBox="1"/>
          <p:nvPr/>
        </p:nvSpPr>
        <p:spPr>
          <a:xfrm>
            <a:off x="657050" y="1038500"/>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Cases</a:t>
            </a:r>
            <a:endParaRPr>
              <a:solidFill>
                <a:schemeClr val="lt2"/>
              </a:solidFill>
              <a:latin typeface="Calibri"/>
              <a:ea typeface="Calibri"/>
              <a:cs typeface="Calibri"/>
              <a:sym typeface="Calibri"/>
            </a:endParaRPr>
          </a:p>
        </p:txBody>
      </p:sp>
      <p:sp>
        <p:nvSpPr>
          <p:cNvPr id="166" name="Google Shape;166;p23"/>
          <p:cNvSpPr txBox="1"/>
          <p:nvPr/>
        </p:nvSpPr>
        <p:spPr>
          <a:xfrm>
            <a:off x="5473750" y="1038500"/>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Deaths </a:t>
            </a:r>
            <a:endParaRPr>
              <a:solidFill>
                <a:schemeClr val="lt2"/>
              </a:solidFill>
              <a:latin typeface="Calibri"/>
              <a:ea typeface="Calibri"/>
              <a:cs typeface="Calibri"/>
              <a:sym typeface="Calibri"/>
            </a:endParaRPr>
          </a:p>
        </p:txBody>
      </p:sp>
      <p:sp>
        <p:nvSpPr>
          <p:cNvPr id="167" name="Google Shape;167;p23"/>
          <p:cNvSpPr txBox="1"/>
          <p:nvPr/>
        </p:nvSpPr>
        <p:spPr>
          <a:xfrm>
            <a:off x="873400" y="4721950"/>
            <a:ext cx="26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8</a:t>
            </a:r>
            <a:r>
              <a:rPr lang="en" sz="800">
                <a:solidFill>
                  <a:schemeClr val="lt2"/>
                </a:solidFill>
                <a:latin typeface="Calibri"/>
                <a:ea typeface="Calibri"/>
                <a:cs typeface="Calibri"/>
                <a:sym typeface="Calibri"/>
              </a:rPr>
              <a:t>. Tableau SMOTEENN RF COVID-19 Case Confusion Matrix</a:t>
            </a:r>
            <a:endParaRPr/>
          </a:p>
        </p:txBody>
      </p:sp>
      <p:sp>
        <p:nvSpPr>
          <p:cNvPr id="168" name="Google Shape;168;p23"/>
          <p:cNvSpPr txBox="1"/>
          <p:nvPr/>
        </p:nvSpPr>
        <p:spPr>
          <a:xfrm>
            <a:off x="5512900" y="4721950"/>
            <a:ext cx="273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9</a:t>
            </a:r>
            <a:r>
              <a:rPr lang="en" sz="800">
                <a:solidFill>
                  <a:schemeClr val="lt2"/>
                </a:solidFill>
                <a:latin typeface="Calibri"/>
                <a:ea typeface="Calibri"/>
                <a:cs typeface="Calibri"/>
                <a:sym typeface="Calibri"/>
              </a:rPr>
              <a:t>. Tableau SMOTEENN RF COVID-19 Death Confusion Matrix</a:t>
            </a:r>
            <a:endParaRPr/>
          </a:p>
        </p:txBody>
      </p:sp>
      <p:pic>
        <p:nvPicPr>
          <p:cNvPr id="169" name="Google Shape;169;p23"/>
          <p:cNvPicPr preferRelativeResize="0"/>
          <p:nvPr/>
        </p:nvPicPr>
        <p:blipFill>
          <a:blip r:embed="rId4">
            <a:alphaModFix/>
          </a:blip>
          <a:stretch>
            <a:fillRect/>
          </a:stretch>
        </p:blipFill>
        <p:spPr>
          <a:xfrm>
            <a:off x="5512900" y="1360475"/>
            <a:ext cx="2683575" cy="3423125"/>
          </a:xfrm>
          <a:prstGeom prst="rect">
            <a:avLst/>
          </a:prstGeom>
          <a:noFill/>
          <a:ln>
            <a:noFill/>
          </a:ln>
        </p:spPr>
      </p:pic>
      <p:pic>
        <p:nvPicPr>
          <p:cNvPr id="170" name="Google Shape;170;p23"/>
          <p:cNvPicPr preferRelativeResize="0"/>
          <p:nvPr/>
        </p:nvPicPr>
        <p:blipFill>
          <a:blip r:embed="rId5">
            <a:alphaModFix/>
          </a:blip>
          <a:stretch>
            <a:fillRect/>
          </a:stretch>
        </p:blipFill>
        <p:spPr>
          <a:xfrm>
            <a:off x="942350" y="1369850"/>
            <a:ext cx="2562851" cy="3413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688" y="84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Classification Results </a:t>
            </a:r>
            <a:endParaRPr/>
          </a:p>
        </p:txBody>
      </p:sp>
      <p:pic>
        <p:nvPicPr>
          <p:cNvPr id="176" name="Google Shape;176;p24"/>
          <p:cNvPicPr preferRelativeResize="0"/>
          <p:nvPr/>
        </p:nvPicPr>
        <p:blipFill>
          <a:blip r:embed="rId3">
            <a:alphaModFix/>
          </a:blip>
          <a:stretch>
            <a:fillRect/>
          </a:stretch>
        </p:blipFill>
        <p:spPr>
          <a:xfrm>
            <a:off x="8629958" y="4663274"/>
            <a:ext cx="433092" cy="400200"/>
          </a:xfrm>
          <a:prstGeom prst="rect">
            <a:avLst/>
          </a:prstGeom>
          <a:noFill/>
          <a:ln>
            <a:noFill/>
          </a:ln>
        </p:spPr>
      </p:pic>
      <p:graphicFrame>
        <p:nvGraphicFramePr>
          <p:cNvPr id="177" name="Google Shape;177;p24"/>
          <p:cNvGraphicFramePr/>
          <p:nvPr/>
        </p:nvGraphicFramePr>
        <p:xfrm>
          <a:off x="544800" y="813990"/>
          <a:ext cx="3000000" cy="3000000"/>
        </p:xfrm>
        <a:graphic>
          <a:graphicData uri="http://schemas.openxmlformats.org/drawingml/2006/table">
            <a:tbl>
              <a:tblPr>
                <a:noFill/>
                <a:tableStyleId>{60C1BDD0-6C9C-43AE-A27D-59ED5CD8F8A0}</a:tableStyleId>
              </a:tblPr>
              <a:tblGrid>
                <a:gridCol w="1312150"/>
                <a:gridCol w="1372650"/>
                <a:gridCol w="1342400"/>
                <a:gridCol w="1342400"/>
                <a:gridCol w="1342400"/>
                <a:gridCol w="1342400"/>
              </a:tblGrid>
              <a:tr h="863200">
                <a:tc>
                  <a:txBody>
                    <a:bodyPr/>
                    <a:lstStyle/>
                    <a:p>
                      <a:pPr indent="0" lvl="0" marL="0" rtl="0" algn="ctr">
                        <a:spcBef>
                          <a:spcPts val="0"/>
                        </a:spcBef>
                        <a:spcAft>
                          <a:spcPts val="0"/>
                        </a:spcAft>
                        <a:buNone/>
                      </a:pPr>
                      <a:r>
                        <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u="sng">
                          <a:solidFill>
                            <a:schemeClr val="lt2"/>
                          </a:solidFill>
                        </a:rPr>
                        <a:t>Classification</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u="sng">
                          <a:solidFill>
                            <a:schemeClr val="lt2"/>
                          </a:solidFill>
                        </a:rPr>
                        <a:t>Precision</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u="sng">
                          <a:solidFill>
                            <a:schemeClr val="lt2"/>
                          </a:solidFill>
                        </a:rPr>
                        <a:t>Recall</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u="sng">
                          <a:solidFill>
                            <a:schemeClr val="lt2"/>
                          </a:solidFill>
                        </a:rPr>
                        <a:t>Specificity</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b="1" lang="en" u="sng">
                          <a:solidFill>
                            <a:schemeClr val="lt2"/>
                          </a:solidFill>
                        </a:rPr>
                        <a:t>F1</a:t>
                      </a:r>
                      <a:endParaRPr b="1" u="sng">
                        <a:solidFill>
                          <a:schemeClr val="lt2"/>
                        </a:solidFill>
                      </a:endParaRPr>
                    </a:p>
                  </a:txBody>
                  <a:tcPr marT="91425" marB="91425" marR="91425" marL="91425" anchor="ctr"/>
                </a:tc>
              </a:tr>
              <a:tr h="561075">
                <a:tc rowSpan="2">
                  <a:txBody>
                    <a:bodyPr/>
                    <a:lstStyle/>
                    <a:p>
                      <a:pPr indent="0" lvl="0" marL="0" rtl="0" algn="ctr">
                        <a:spcBef>
                          <a:spcPts val="0"/>
                        </a:spcBef>
                        <a:spcAft>
                          <a:spcPts val="0"/>
                        </a:spcAft>
                        <a:buNone/>
                      </a:pPr>
                      <a:r>
                        <a:rPr b="1" lang="en" u="sng">
                          <a:solidFill>
                            <a:schemeClr val="lt2"/>
                          </a:solidFill>
                        </a:rPr>
                        <a:t>Cases</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Low</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1.00</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0.99</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1.00</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0.99</a:t>
                      </a:r>
                      <a:endParaRPr>
                        <a:solidFill>
                          <a:schemeClr val="lt2"/>
                        </a:solidFill>
                      </a:endParaRPr>
                    </a:p>
                  </a:txBody>
                  <a:tcPr marT="91425" marB="91425" marR="91425" marL="91425" anchor="ctr"/>
                </a:tc>
              </a:tr>
              <a:tr h="561075">
                <a:tc vMerge="1"/>
                <a:tc>
                  <a:txBody>
                    <a:bodyPr/>
                    <a:lstStyle/>
                    <a:p>
                      <a:pPr indent="0" lvl="0" marL="0" rtl="0" algn="ctr">
                        <a:spcBef>
                          <a:spcPts val="0"/>
                        </a:spcBef>
                        <a:spcAft>
                          <a:spcPts val="0"/>
                        </a:spcAft>
                        <a:buNone/>
                      </a:pPr>
                      <a:r>
                        <a:rPr lang="en">
                          <a:solidFill>
                            <a:schemeClr val="lt2"/>
                          </a:solidFill>
                        </a:rPr>
                        <a:t>High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0.65</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1.00</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0.79</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0.99</a:t>
                      </a:r>
                      <a:endParaRPr>
                        <a:solidFill>
                          <a:schemeClr val="lt2"/>
                        </a:solidFill>
                      </a:endParaRPr>
                    </a:p>
                  </a:txBody>
                  <a:tcPr marT="91425" marB="91425" marR="91425" marL="91425" anchor="ctr"/>
                </a:tc>
              </a:tr>
              <a:tr h="561075">
                <a:tc rowSpan="2">
                  <a:txBody>
                    <a:bodyPr/>
                    <a:lstStyle/>
                    <a:p>
                      <a:pPr indent="0" lvl="0" marL="0" rtl="0" algn="ctr">
                        <a:spcBef>
                          <a:spcPts val="0"/>
                        </a:spcBef>
                        <a:spcAft>
                          <a:spcPts val="0"/>
                        </a:spcAft>
                        <a:buNone/>
                      </a:pPr>
                      <a:r>
                        <a:rPr b="1" lang="en" u="sng">
                          <a:solidFill>
                            <a:schemeClr val="lt2"/>
                          </a:solidFill>
                        </a:rPr>
                        <a:t>Deaths</a:t>
                      </a:r>
                      <a:endParaRPr b="1" u="sng">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Low</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1.00</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0.97</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0.93</a:t>
                      </a:r>
                      <a:endParaRPr>
                        <a:solidFill>
                          <a:schemeClr val="lt2"/>
                        </a:solidFill>
                      </a:endParaRPr>
                    </a:p>
                  </a:txBody>
                  <a:tcPr marT="91425" marB="91425" marR="91425" marL="91425" anchor="ctr"/>
                </a:tc>
              </a:tr>
              <a:tr h="561075">
                <a:tc vMerge="1"/>
                <a:tc>
                  <a:txBody>
                    <a:bodyPr/>
                    <a:lstStyle/>
                    <a:p>
                      <a:pPr indent="0" lvl="0" marL="0" rtl="0" algn="ctr">
                        <a:spcBef>
                          <a:spcPts val="0"/>
                        </a:spcBef>
                        <a:spcAft>
                          <a:spcPts val="0"/>
                        </a:spcAft>
                        <a:buNone/>
                      </a:pPr>
                      <a:r>
                        <a:rPr lang="en">
                          <a:solidFill>
                            <a:schemeClr val="lt2"/>
                          </a:solidFill>
                        </a:rPr>
                        <a:t>High</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0.44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1.00</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0.94</a:t>
                      </a:r>
                      <a:endParaRPr>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a:solidFill>
                            <a:schemeClr val="lt2"/>
                          </a:solidFill>
                        </a:rPr>
                        <a:t>0.61</a:t>
                      </a:r>
                      <a:endParaRPr>
                        <a:solidFill>
                          <a:schemeClr val="lt2"/>
                        </a:solidFill>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83" name="Google Shape;183;p25"/>
          <p:cNvSpPr txBox="1"/>
          <p:nvPr/>
        </p:nvSpPr>
        <p:spPr>
          <a:xfrm>
            <a:off x="0" y="122250"/>
            <a:ext cx="9217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2"/>
                </a:solidFill>
                <a:latin typeface="Oswald"/>
                <a:ea typeface="Oswald"/>
                <a:cs typeface="Oswald"/>
                <a:sym typeface="Oswald"/>
              </a:rPr>
              <a:t>Percentile Ranking of Cases by County : March 2020 - March 2021</a:t>
            </a:r>
            <a:endParaRPr sz="2700">
              <a:solidFill>
                <a:schemeClr val="lt2"/>
              </a:solidFill>
              <a:latin typeface="Oswald"/>
              <a:ea typeface="Oswald"/>
              <a:cs typeface="Oswald"/>
              <a:sym typeface="Oswald"/>
            </a:endParaRPr>
          </a:p>
        </p:txBody>
      </p:sp>
      <p:pic>
        <p:nvPicPr>
          <p:cNvPr id="184" name="Google Shape;184;p25"/>
          <p:cNvPicPr preferRelativeResize="0"/>
          <p:nvPr/>
        </p:nvPicPr>
        <p:blipFill>
          <a:blip r:embed="rId4">
            <a:alphaModFix/>
          </a:blip>
          <a:stretch>
            <a:fillRect/>
          </a:stretch>
        </p:blipFill>
        <p:spPr>
          <a:xfrm>
            <a:off x="1012400" y="850250"/>
            <a:ext cx="6871224" cy="4096650"/>
          </a:xfrm>
          <a:prstGeom prst="rect">
            <a:avLst/>
          </a:prstGeom>
          <a:noFill/>
          <a:ln>
            <a:noFill/>
          </a:ln>
        </p:spPr>
      </p:pic>
      <p:pic>
        <p:nvPicPr>
          <p:cNvPr id="185" name="Google Shape;185;p25"/>
          <p:cNvPicPr preferRelativeResize="0"/>
          <p:nvPr/>
        </p:nvPicPr>
        <p:blipFill>
          <a:blip r:embed="rId5">
            <a:alphaModFix/>
          </a:blip>
          <a:stretch>
            <a:fillRect/>
          </a:stretch>
        </p:blipFill>
        <p:spPr>
          <a:xfrm>
            <a:off x="6746600" y="850250"/>
            <a:ext cx="1137025" cy="483050"/>
          </a:xfrm>
          <a:prstGeom prst="rect">
            <a:avLst/>
          </a:prstGeom>
          <a:noFill/>
          <a:ln>
            <a:noFill/>
          </a:ln>
        </p:spPr>
      </p:pic>
      <p:sp>
        <p:nvSpPr>
          <p:cNvPr id="186" name="Google Shape;186;p25"/>
          <p:cNvSpPr txBox="1"/>
          <p:nvPr/>
        </p:nvSpPr>
        <p:spPr>
          <a:xfrm>
            <a:off x="971650" y="537875"/>
            <a:ext cx="2011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10</a:t>
            </a:r>
            <a:r>
              <a:rPr lang="en" sz="800">
                <a:solidFill>
                  <a:schemeClr val="lt2"/>
                </a:solidFill>
                <a:latin typeface="Calibri"/>
                <a:ea typeface="Calibri"/>
                <a:cs typeface="Calibri"/>
                <a:sym typeface="Calibri"/>
              </a:rPr>
              <a:t>. Tableau COVID-19  Case Ranking </a:t>
            </a:r>
            <a:r>
              <a:rPr lang="en">
                <a:solidFill>
                  <a:schemeClr val="lt2"/>
                </a:solidFill>
                <a:latin typeface="Average"/>
                <a:ea typeface="Average"/>
                <a:cs typeface="Average"/>
                <a:sym typeface="Average"/>
              </a:rPr>
              <a:t> </a:t>
            </a:r>
            <a:endParaRPr>
              <a:solidFill>
                <a:schemeClr val="lt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 type="body"/>
          </p:nvPr>
        </p:nvSpPr>
        <p:spPr>
          <a:xfrm>
            <a:off x="67925" y="84875"/>
            <a:ext cx="8937600" cy="632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70"/>
              <a:buNone/>
            </a:pPr>
            <a:r>
              <a:rPr lang="en" sz="2800">
                <a:solidFill>
                  <a:schemeClr val="lt2"/>
                </a:solidFill>
                <a:latin typeface="Oswald"/>
                <a:ea typeface="Oswald"/>
                <a:cs typeface="Oswald"/>
                <a:sym typeface="Oswald"/>
              </a:rPr>
              <a:t>Percentile Ranking of Deaths by County</a:t>
            </a:r>
            <a:r>
              <a:rPr lang="en" sz="2800">
                <a:solidFill>
                  <a:schemeClr val="lt2"/>
                </a:solidFill>
                <a:latin typeface="Oswald"/>
                <a:ea typeface="Oswald"/>
                <a:cs typeface="Oswald"/>
                <a:sym typeface="Oswald"/>
              </a:rPr>
              <a:t> : March 2020 - March 2021</a:t>
            </a:r>
            <a:endParaRPr sz="2800">
              <a:solidFill>
                <a:schemeClr val="lt2"/>
              </a:solidFill>
              <a:latin typeface="Oswald"/>
              <a:ea typeface="Oswald"/>
              <a:cs typeface="Oswald"/>
              <a:sym typeface="Oswald"/>
            </a:endParaRPr>
          </a:p>
          <a:p>
            <a:pPr indent="0" lvl="0" marL="0" rtl="0" algn="l">
              <a:lnSpc>
                <a:spcPct val="95000"/>
              </a:lnSpc>
              <a:spcBef>
                <a:spcPts val="0"/>
              </a:spcBef>
              <a:spcAft>
                <a:spcPts val="1200"/>
              </a:spcAft>
              <a:buSzPts val="770"/>
              <a:buNone/>
            </a:pPr>
            <a:r>
              <a:t/>
            </a:r>
            <a:endParaRPr sz="1260"/>
          </a:p>
        </p:txBody>
      </p:sp>
      <p:pic>
        <p:nvPicPr>
          <p:cNvPr id="192" name="Google Shape;192;p26"/>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93" name="Google Shape;193;p26"/>
          <p:cNvSpPr txBox="1"/>
          <p:nvPr/>
        </p:nvSpPr>
        <p:spPr>
          <a:xfrm>
            <a:off x="2904600" y="4703625"/>
            <a:ext cx="33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accent5"/>
              </a:solidFill>
              <a:latin typeface="Calibri"/>
              <a:ea typeface="Calibri"/>
              <a:cs typeface="Calibri"/>
              <a:sym typeface="Calibri"/>
            </a:endParaRPr>
          </a:p>
        </p:txBody>
      </p:sp>
      <p:pic>
        <p:nvPicPr>
          <p:cNvPr id="194" name="Google Shape;194;p26"/>
          <p:cNvPicPr preferRelativeResize="0"/>
          <p:nvPr/>
        </p:nvPicPr>
        <p:blipFill>
          <a:blip r:embed="rId4">
            <a:alphaModFix/>
          </a:blip>
          <a:stretch>
            <a:fillRect/>
          </a:stretch>
        </p:blipFill>
        <p:spPr>
          <a:xfrm>
            <a:off x="986550" y="786100"/>
            <a:ext cx="6853500" cy="3990651"/>
          </a:xfrm>
          <a:prstGeom prst="rect">
            <a:avLst/>
          </a:prstGeom>
          <a:noFill/>
          <a:ln>
            <a:noFill/>
          </a:ln>
        </p:spPr>
      </p:pic>
      <p:pic>
        <p:nvPicPr>
          <p:cNvPr id="195" name="Google Shape;195;p26"/>
          <p:cNvPicPr preferRelativeResize="0"/>
          <p:nvPr/>
        </p:nvPicPr>
        <p:blipFill>
          <a:blip r:embed="rId5">
            <a:alphaModFix/>
          </a:blip>
          <a:stretch>
            <a:fillRect/>
          </a:stretch>
        </p:blipFill>
        <p:spPr>
          <a:xfrm>
            <a:off x="6644600" y="786100"/>
            <a:ext cx="1195450" cy="526000"/>
          </a:xfrm>
          <a:prstGeom prst="rect">
            <a:avLst/>
          </a:prstGeom>
          <a:noFill/>
          <a:ln>
            <a:noFill/>
          </a:ln>
        </p:spPr>
      </p:pic>
      <p:sp>
        <p:nvSpPr>
          <p:cNvPr id="196" name="Google Shape;196;p26"/>
          <p:cNvSpPr txBox="1"/>
          <p:nvPr/>
        </p:nvSpPr>
        <p:spPr>
          <a:xfrm>
            <a:off x="937650" y="472675"/>
            <a:ext cx="207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11</a:t>
            </a:r>
            <a:r>
              <a:rPr lang="en" sz="800">
                <a:solidFill>
                  <a:schemeClr val="lt2"/>
                </a:solidFill>
                <a:latin typeface="Calibri"/>
                <a:ea typeface="Calibri"/>
                <a:cs typeface="Calibri"/>
                <a:sym typeface="Calibri"/>
              </a:rPr>
              <a:t>. Tableau COVID-19  Death  Ranking </a:t>
            </a:r>
            <a:r>
              <a:rPr lang="en">
                <a:solidFill>
                  <a:schemeClr val="lt2"/>
                </a:solidFill>
                <a:latin typeface="Average"/>
                <a:ea typeface="Average"/>
                <a:cs typeface="Average"/>
                <a:sym typeface="Average"/>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11700" y="141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Cases by County : Actual vs. Predicted </a:t>
            </a:r>
            <a:endParaRPr/>
          </a:p>
          <a:p>
            <a:pPr indent="0" lvl="0" marL="0" rtl="0" algn="l">
              <a:spcBef>
                <a:spcPts val="0"/>
              </a:spcBef>
              <a:spcAft>
                <a:spcPts val="0"/>
              </a:spcAft>
              <a:buNone/>
            </a:pPr>
            <a:r>
              <a:t/>
            </a:r>
            <a:endParaRPr/>
          </a:p>
        </p:txBody>
      </p:sp>
      <p:pic>
        <p:nvPicPr>
          <p:cNvPr id="202" name="Google Shape;202;p27"/>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203" name="Google Shape;203;p27"/>
          <p:cNvSpPr txBox="1"/>
          <p:nvPr/>
        </p:nvSpPr>
        <p:spPr>
          <a:xfrm>
            <a:off x="-45050"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12</a:t>
            </a:r>
            <a:r>
              <a:rPr lang="en" sz="800">
                <a:solidFill>
                  <a:schemeClr val="lt2"/>
                </a:solidFill>
                <a:latin typeface="Calibri"/>
                <a:ea typeface="Calibri"/>
                <a:cs typeface="Calibri"/>
                <a:sym typeface="Calibri"/>
              </a:rPr>
              <a:t>. Tableau RF COVID-19 Predicted High Case Results</a:t>
            </a:r>
            <a:endParaRPr/>
          </a:p>
        </p:txBody>
      </p:sp>
      <p:sp>
        <p:nvSpPr>
          <p:cNvPr id="204" name="Google Shape;204;p27"/>
          <p:cNvSpPr txBox="1"/>
          <p:nvPr/>
        </p:nvSpPr>
        <p:spPr>
          <a:xfrm>
            <a:off x="4632725"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13</a:t>
            </a:r>
            <a:r>
              <a:rPr lang="en" sz="800">
                <a:solidFill>
                  <a:schemeClr val="lt2"/>
                </a:solidFill>
                <a:latin typeface="Calibri"/>
                <a:ea typeface="Calibri"/>
                <a:cs typeface="Calibri"/>
                <a:sym typeface="Calibri"/>
              </a:rPr>
              <a:t>. Tableau RF COVID-19 Actual High Case Results</a:t>
            </a:r>
            <a:endParaRPr/>
          </a:p>
        </p:txBody>
      </p:sp>
      <p:pic>
        <p:nvPicPr>
          <p:cNvPr id="205" name="Google Shape;205;p27"/>
          <p:cNvPicPr preferRelativeResize="0"/>
          <p:nvPr/>
        </p:nvPicPr>
        <p:blipFill>
          <a:blip r:embed="rId4">
            <a:alphaModFix/>
          </a:blip>
          <a:stretch>
            <a:fillRect/>
          </a:stretch>
        </p:blipFill>
        <p:spPr>
          <a:xfrm>
            <a:off x="71075" y="1004850"/>
            <a:ext cx="4114675" cy="2927850"/>
          </a:xfrm>
          <a:prstGeom prst="rect">
            <a:avLst/>
          </a:prstGeom>
          <a:noFill/>
          <a:ln>
            <a:noFill/>
          </a:ln>
        </p:spPr>
      </p:pic>
      <p:pic>
        <p:nvPicPr>
          <p:cNvPr id="206" name="Google Shape;206;p27"/>
          <p:cNvPicPr preferRelativeResize="0"/>
          <p:nvPr/>
        </p:nvPicPr>
        <p:blipFill>
          <a:blip r:embed="rId5">
            <a:alphaModFix/>
          </a:blip>
          <a:stretch>
            <a:fillRect/>
          </a:stretch>
        </p:blipFill>
        <p:spPr>
          <a:xfrm>
            <a:off x="4572000" y="1004850"/>
            <a:ext cx="4348400" cy="2927851"/>
          </a:xfrm>
          <a:prstGeom prst="rect">
            <a:avLst/>
          </a:prstGeom>
          <a:noFill/>
          <a:ln>
            <a:noFill/>
          </a:ln>
        </p:spPr>
      </p:pic>
      <p:sp>
        <p:nvSpPr>
          <p:cNvPr id="207" name="Google Shape;207;p27"/>
          <p:cNvSpPr txBox="1"/>
          <p:nvPr/>
        </p:nvSpPr>
        <p:spPr>
          <a:xfrm>
            <a:off x="832625" y="4337725"/>
            <a:ext cx="7338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Accurately predicted “Low Risk” 2,930 Counties / “High Risk” 68 Counties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Falsely Predicted “High Risk” 36 Counties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11700" y="211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Deaths by County : </a:t>
            </a:r>
            <a:r>
              <a:rPr lang="en"/>
              <a:t>Actual</a:t>
            </a:r>
            <a:r>
              <a:rPr lang="en"/>
              <a:t> vs. Predicted </a:t>
            </a:r>
            <a:endParaRPr/>
          </a:p>
        </p:txBody>
      </p:sp>
      <p:pic>
        <p:nvPicPr>
          <p:cNvPr id="213" name="Google Shape;213;p2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14" name="Google Shape;214;p28"/>
          <p:cNvPicPr preferRelativeResize="0"/>
          <p:nvPr/>
        </p:nvPicPr>
        <p:blipFill>
          <a:blip r:embed="rId4">
            <a:alphaModFix/>
          </a:blip>
          <a:stretch>
            <a:fillRect/>
          </a:stretch>
        </p:blipFill>
        <p:spPr>
          <a:xfrm>
            <a:off x="4705150" y="1051875"/>
            <a:ext cx="4286449" cy="2652551"/>
          </a:xfrm>
          <a:prstGeom prst="rect">
            <a:avLst/>
          </a:prstGeom>
          <a:noFill/>
          <a:ln>
            <a:noFill/>
          </a:ln>
        </p:spPr>
      </p:pic>
      <p:sp>
        <p:nvSpPr>
          <p:cNvPr id="215" name="Google Shape;215;p28"/>
          <p:cNvSpPr txBox="1"/>
          <p:nvPr/>
        </p:nvSpPr>
        <p:spPr>
          <a:xfrm>
            <a:off x="65625" y="3610625"/>
            <a:ext cx="376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14</a:t>
            </a:r>
            <a:r>
              <a:rPr lang="en" sz="800">
                <a:solidFill>
                  <a:schemeClr val="lt2"/>
                </a:solidFill>
                <a:latin typeface="Calibri"/>
                <a:ea typeface="Calibri"/>
                <a:cs typeface="Calibri"/>
                <a:sym typeface="Calibri"/>
              </a:rPr>
              <a:t>. Tableau RF COVID-19 Predicted High Death Results</a:t>
            </a:r>
            <a:endParaRPr/>
          </a:p>
        </p:txBody>
      </p:sp>
      <p:sp>
        <p:nvSpPr>
          <p:cNvPr id="216" name="Google Shape;216;p28"/>
          <p:cNvSpPr txBox="1"/>
          <p:nvPr/>
        </p:nvSpPr>
        <p:spPr>
          <a:xfrm>
            <a:off x="4620775" y="3610625"/>
            <a:ext cx="40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15</a:t>
            </a:r>
            <a:r>
              <a:rPr lang="en" sz="800">
                <a:solidFill>
                  <a:schemeClr val="lt2"/>
                </a:solidFill>
                <a:latin typeface="Calibri"/>
                <a:ea typeface="Calibri"/>
                <a:cs typeface="Calibri"/>
                <a:sym typeface="Calibri"/>
              </a:rPr>
              <a:t>. Tableau RF COVID-19 Actual High Death Results</a:t>
            </a:r>
            <a:endParaRPr/>
          </a:p>
        </p:txBody>
      </p:sp>
      <p:pic>
        <p:nvPicPr>
          <p:cNvPr id="217" name="Google Shape;217;p28"/>
          <p:cNvPicPr preferRelativeResize="0"/>
          <p:nvPr/>
        </p:nvPicPr>
        <p:blipFill>
          <a:blip r:embed="rId5">
            <a:alphaModFix/>
          </a:blip>
          <a:stretch>
            <a:fillRect/>
          </a:stretch>
        </p:blipFill>
        <p:spPr>
          <a:xfrm>
            <a:off x="137250" y="1051875"/>
            <a:ext cx="4008100" cy="2652551"/>
          </a:xfrm>
          <a:prstGeom prst="rect">
            <a:avLst/>
          </a:prstGeom>
          <a:noFill/>
          <a:ln>
            <a:noFill/>
          </a:ln>
        </p:spPr>
      </p:pic>
      <p:sp>
        <p:nvSpPr>
          <p:cNvPr id="218" name="Google Shape;218;p28"/>
          <p:cNvSpPr txBox="1"/>
          <p:nvPr/>
        </p:nvSpPr>
        <p:spPr>
          <a:xfrm>
            <a:off x="617750" y="4128975"/>
            <a:ext cx="7010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Accurately predicted “Low Risk” 2,964 Counties / “High Risk” 135 Counties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Falsely Predicted “High Risk” 171  Counties</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132000"/>
            <a:ext cx="85206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Recommendations for Future Analysis</a:t>
            </a:r>
            <a:endParaRPr/>
          </a:p>
          <a:p>
            <a:pPr indent="0" lvl="0" marL="0" rtl="0" algn="l">
              <a:spcBef>
                <a:spcPts val="0"/>
              </a:spcBef>
              <a:spcAft>
                <a:spcPts val="0"/>
              </a:spcAft>
              <a:buSzPts val="990"/>
              <a:buNone/>
            </a:pPr>
            <a:r>
              <a:t/>
            </a:r>
            <a:endParaRPr/>
          </a:p>
        </p:txBody>
      </p:sp>
      <p:sp>
        <p:nvSpPr>
          <p:cNvPr id="224" name="Google Shape;224;p29"/>
          <p:cNvSpPr txBox="1"/>
          <p:nvPr>
            <p:ph idx="1" type="body"/>
          </p:nvPr>
        </p:nvSpPr>
        <p:spPr>
          <a:xfrm>
            <a:off x="37950" y="839350"/>
            <a:ext cx="5040300" cy="4125000"/>
          </a:xfrm>
          <a:prstGeom prst="rect">
            <a:avLst/>
          </a:prstGeom>
        </p:spPr>
        <p:txBody>
          <a:bodyPr anchorCtr="0" anchor="t" bIns="91425" lIns="91425" spcFirstLastPara="1" rIns="91425" wrap="square" tIns="91425">
            <a:normAutofit fontScale="77500" lnSpcReduction="10000"/>
          </a:bodyPr>
          <a:lstStyle/>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Integrate a time series analysis to view quarterly, monthly, and daily differences at the county and state level. </a:t>
            </a:r>
            <a:endParaRPr sz="22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Add weather data in </a:t>
            </a:r>
            <a:r>
              <a:rPr lang="en" sz="2656">
                <a:latin typeface="Calibri"/>
                <a:ea typeface="Calibri"/>
                <a:cs typeface="Calibri"/>
                <a:sym typeface="Calibri"/>
              </a:rPr>
              <a:t>conjunction</a:t>
            </a:r>
            <a:r>
              <a:rPr lang="en" sz="2656">
                <a:latin typeface="Calibri"/>
                <a:ea typeface="Calibri"/>
                <a:cs typeface="Calibri"/>
                <a:sym typeface="Calibri"/>
              </a:rPr>
              <a:t> with time series</a:t>
            </a:r>
            <a:endParaRPr sz="26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Include vaccination data at state and county level </a:t>
            </a:r>
            <a:endParaRPr sz="26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Proceed with further predictions of high case &amp; death rates at county level for 2022 </a:t>
            </a:r>
            <a:endParaRPr sz="1754">
              <a:latin typeface="Calibri"/>
              <a:ea typeface="Calibri"/>
              <a:cs typeface="Calibri"/>
              <a:sym typeface="Calibri"/>
            </a:endParaRPr>
          </a:p>
          <a:p>
            <a:pPr indent="0" lvl="0" marL="0" rtl="0" algn="l">
              <a:spcBef>
                <a:spcPts val="1200"/>
              </a:spcBef>
              <a:spcAft>
                <a:spcPts val="1200"/>
              </a:spcAft>
              <a:buNone/>
            </a:pPr>
            <a:r>
              <a:t/>
            </a:r>
            <a:endParaRPr/>
          </a:p>
        </p:txBody>
      </p:sp>
      <p:pic>
        <p:nvPicPr>
          <p:cNvPr id="225" name="Google Shape;225;p29"/>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26" name="Google Shape;226;p29"/>
          <p:cNvPicPr preferRelativeResize="0"/>
          <p:nvPr/>
        </p:nvPicPr>
        <p:blipFill>
          <a:blip r:embed="rId4">
            <a:alphaModFix/>
          </a:blip>
          <a:stretch>
            <a:fillRect/>
          </a:stretch>
        </p:blipFill>
        <p:spPr>
          <a:xfrm>
            <a:off x="5233275" y="1207825"/>
            <a:ext cx="3537475" cy="2625475"/>
          </a:xfrm>
          <a:prstGeom prst="rect">
            <a:avLst/>
          </a:prstGeom>
          <a:noFill/>
          <a:ln>
            <a:noFill/>
          </a:ln>
        </p:spPr>
      </p:pic>
      <p:sp>
        <p:nvSpPr>
          <p:cNvPr id="227" name="Google Shape;227;p29"/>
          <p:cNvSpPr txBox="1"/>
          <p:nvPr/>
        </p:nvSpPr>
        <p:spPr>
          <a:xfrm>
            <a:off x="5173650" y="3766750"/>
            <a:ext cx="36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16</a:t>
            </a:r>
            <a:r>
              <a:rPr lang="en" sz="800">
                <a:solidFill>
                  <a:schemeClr val="lt2"/>
                </a:solidFill>
                <a:latin typeface="Calibri"/>
                <a:ea typeface="Calibri"/>
                <a:cs typeface="Calibri"/>
                <a:sym typeface="Calibri"/>
              </a:rPr>
              <a:t>. Area graph of Total COVID 19 cases. Adapted from “</a:t>
            </a:r>
            <a:r>
              <a:rPr lang="en" sz="800">
                <a:solidFill>
                  <a:schemeClr val="lt2"/>
                </a:solidFill>
                <a:latin typeface="Calibri"/>
                <a:ea typeface="Calibri"/>
                <a:cs typeface="Calibri"/>
                <a:sym typeface="Calibri"/>
              </a:rPr>
              <a:t>A Time Series Analysis and Predictive Modeling of COVID-19 Impacts in the African American Community</a:t>
            </a:r>
            <a:r>
              <a:rPr lang="en" sz="800">
                <a:solidFill>
                  <a:schemeClr val="lt2"/>
                </a:solidFill>
                <a:latin typeface="Calibri"/>
                <a:ea typeface="Calibri"/>
                <a:cs typeface="Calibri"/>
                <a:sym typeface="Calibri"/>
              </a:rPr>
              <a:t>” by Oladunni et al., 2021, (</a:t>
            </a:r>
            <a:r>
              <a:rPr lang="en" sz="800">
                <a:solidFill>
                  <a:schemeClr val="lt2"/>
                </a:solidFill>
                <a:latin typeface="Calibri"/>
                <a:ea typeface="Calibri"/>
                <a:cs typeface="Calibri"/>
                <a:sym typeface="Calibri"/>
              </a:rPr>
              <a:t>https://doi.org/10.1101/2021.05.13.21257189).</a:t>
            </a:r>
            <a:r>
              <a:rPr lang="en" sz="800">
                <a:solidFill>
                  <a:schemeClr val="lt2"/>
                </a:solidFill>
                <a:latin typeface="Calibri"/>
                <a:ea typeface="Calibri"/>
                <a:cs typeface="Calibri"/>
                <a:sym typeface="Calibri"/>
              </a:rPr>
              <a:t>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327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Looking Back </a:t>
            </a:r>
            <a:endParaRPr/>
          </a:p>
        </p:txBody>
      </p:sp>
      <p:sp>
        <p:nvSpPr>
          <p:cNvPr id="233" name="Google Shape;233;p30"/>
          <p:cNvSpPr txBox="1"/>
          <p:nvPr>
            <p:ph idx="1" type="body"/>
          </p:nvPr>
        </p:nvSpPr>
        <p:spPr>
          <a:xfrm>
            <a:off x="311700" y="1152475"/>
            <a:ext cx="8520600" cy="343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 a Gantt Chart to delegate responsibilities and roles per week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Include major deliverables along with necessary sub-tasks to complete weekly deliverables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Beneficial in seeing progress and high priority project segments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Reduces confusion of role responsibilities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Start with the simplest ML model and increase complexity each week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Evaluation of quality and impact of datasets taking place earlier in the project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One dataset, although at first glance may seem like a good fit, can </a:t>
            </a:r>
            <a:r>
              <a:rPr lang="en">
                <a:solidFill>
                  <a:schemeClr val="lt2"/>
                </a:solidFill>
                <a:latin typeface="Calibri"/>
                <a:ea typeface="Calibri"/>
                <a:cs typeface="Calibri"/>
                <a:sym typeface="Calibri"/>
              </a:rPr>
              <a:t>negatively</a:t>
            </a:r>
            <a:r>
              <a:rPr lang="en">
                <a:solidFill>
                  <a:schemeClr val="lt2"/>
                </a:solidFill>
                <a:latin typeface="Calibri"/>
                <a:ea typeface="Calibri"/>
                <a:cs typeface="Calibri"/>
                <a:sym typeface="Calibri"/>
              </a:rPr>
              <a:t> impact the performance of an ML model.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234" name="Google Shape;234;p30"/>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230900" y="1556850"/>
            <a:ext cx="8520600" cy="157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 for Listening!</a:t>
            </a:r>
            <a:endParaRPr sz="4500"/>
          </a:p>
          <a:p>
            <a:pPr indent="0" lvl="0" marL="0" rtl="0" algn="ctr">
              <a:spcBef>
                <a:spcPts val="0"/>
              </a:spcBef>
              <a:spcAft>
                <a:spcPts val="0"/>
              </a:spcAft>
              <a:buNone/>
            </a:pPr>
            <a:r>
              <a:rPr lang="en"/>
              <a:t>Any Questions?</a:t>
            </a:r>
            <a:r>
              <a:rPr lang="en"/>
              <a:t> </a:t>
            </a:r>
            <a:endParaRPr/>
          </a:p>
        </p:txBody>
      </p:sp>
      <p:pic>
        <p:nvPicPr>
          <p:cNvPr id="240" name="Google Shape;240;p31"/>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STUDENT TEAM	</a:t>
            </a:r>
            <a:endParaRPr sz="3333"/>
          </a:p>
          <a:p>
            <a:pPr indent="0" lvl="0" marL="0" rtl="0" algn="l">
              <a:spcBef>
                <a:spcPts val="0"/>
              </a:spcBef>
              <a:spcAft>
                <a:spcPts val="0"/>
              </a:spcAft>
              <a:buNone/>
            </a:pPr>
            <a:r>
              <a:t/>
            </a:r>
            <a:endParaRPr/>
          </a:p>
        </p:txBody>
      </p:sp>
      <p:sp>
        <p:nvSpPr>
          <p:cNvPr id="68" name="Google Shape;68;p14"/>
          <p:cNvSpPr txBox="1"/>
          <p:nvPr>
            <p:ph idx="1" type="body"/>
          </p:nvPr>
        </p:nvSpPr>
        <p:spPr>
          <a:xfrm>
            <a:off x="311700" y="958500"/>
            <a:ext cx="8520600" cy="3879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1800"/>
              <a:buFont typeface="Arial"/>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69" name="Google Shape;69;p14"/>
          <p:cNvPicPr preferRelativeResize="0"/>
          <p:nvPr/>
        </p:nvPicPr>
        <p:blipFill rotWithShape="1">
          <a:blip r:embed="rId3">
            <a:alphaModFix/>
          </a:blip>
          <a:srcRect b="1487" l="0" r="0" t="0"/>
          <a:stretch/>
        </p:blipFill>
        <p:spPr>
          <a:xfrm>
            <a:off x="2394950" y="1435125"/>
            <a:ext cx="1951907" cy="2020395"/>
          </a:xfrm>
          <a:custGeom>
            <a:rect b="b" l="l" r="r" t="t"/>
            <a:pathLst>
              <a:path extrusionOk="0" h="2282932" w="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ln>
            <a:noFill/>
          </a:ln>
        </p:spPr>
      </p:pic>
      <p:sp>
        <p:nvSpPr>
          <p:cNvPr id="70" name="Google Shape;70;p14"/>
          <p:cNvSpPr txBox="1"/>
          <p:nvPr/>
        </p:nvSpPr>
        <p:spPr>
          <a:xfrm>
            <a:off x="2104450" y="3456575"/>
            <a:ext cx="25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Celeste Moreno-Campoy</a:t>
            </a:r>
            <a:endParaRPr b="1">
              <a:solidFill>
                <a:schemeClr val="dk1"/>
              </a:solidFill>
              <a:latin typeface="Calibri"/>
              <a:ea typeface="Calibri"/>
              <a:cs typeface="Calibri"/>
              <a:sym typeface="Calibri"/>
            </a:endParaRPr>
          </a:p>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Phoenix, AZ</a:t>
            </a:r>
            <a:endParaRPr b="1" sz="1000">
              <a:solidFill>
                <a:schemeClr val="dk1"/>
              </a:solidFill>
            </a:endParaRPr>
          </a:p>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71442"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Bill Remy </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2" name="Google Shape;72;p14"/>
          <p:cNvSpPr txBox="1"/>
          <p:nvPr/>
        </p:nvSpPr>
        <p:spPr>
          <a:xfrm>
            <a:off x="440260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Samuel Guerette</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3" name="Google Shape;73;p14"/>
          <p:cNvSpPr txBox="1"/>
          <p:nvPr/>
        </p:nvSpPr>
        <p:spPr>
          <a:xfrm>
            <a:off x="663115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Joy Arah</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4">
            <a:alphaModFix/>
          </a:blip>
          <a:stretch>
            <a:fillRect/>
          </a:stretch>
        </p:blipFill>
        <p:spPr>
          <a:xfrm>
            <a:off x="4637350" y="1375025"/>
            <a:ext cx="2072100" cy="2080500"/>
          </a:xfrm>
          <a:prstGeom prst="ellipse">
            <a:avLst/>
          </a:prstGeom>
          <a:noFill/>
          <a:ln>
            <a:noFill/>
          </a:ln>
        </p:spPr>
      </p:pic>
      <p:pic>
        <p:nvPicPr>
          <p:cNvPr id="75" name="Google Shape;75;p14"/>
          <p:cNvPicPr preferRelativeResize="0"/>
          <p:nvPr/>
        </p:nvPicPr>
        <p:blipFill>
          <a:blip r:embed="rId5">
            <a:alphaModFix/>
          </a:blip>
          <a:stretch>
            <a:fillRect/>
          </a:stretch>
        </p:blipFill>
        <p:spPr>
          <a:xfrm>
            <a:off x="48522" y="4687325"/>
            <a:ext cx="440225" cy="406825"/>
          </a:xfrm>
          <a:prstGeom prst="rect">
            <a:avLst/>
          </a:prstGeom>
          <a:noFill/>
          <a:ln>
            <a:noFill/>
          </a:ln>
        </p:spPr>
      </p:pic>
      <p:pic>
        <p:nvPicPr>
          <p:cNvPr id="76" name="Google Shape;76;p14"/>
          <p:cNvPicPr preferRelativeResize="0"/>
          <p:nvPr/>
        </p:nvPicPr>
        <p:blipFill>
          <a:blip r:embed="rId6">
            <a:alphaModFix/>
          </a:blip>
          <a:stretch>
            <a:fillRect/>
          </a:stretch>
        </p:blipFill>
        <p:spPr>
          <a:xfrm>
            <a:off x="311700" y="1506625"/>
            <a:ext cx="1877400" cy="1877400"/>
          </a:xfrm>
          <a:prstGeom prst="ellipse">
            <a:avLst/>
          </a:prstGeom>
          <a:noFill/>
          <a:ln>
            <a:noFill/>
          </a:ln>
        </p:spPr>
      </p:pic>
      <p:pic>
        <p:nvPicPr>
          <p:cNvPr id="77" name="Google Shape;77;p14"/>
          <p:cNvPicPr preferRelativeResize="0"/>
          <p:nvPr/>
        </p:nvPicPr>
        <p:blipFill rotWithShape="1">
          <a:blip r:embed="rId7">
            <a:alphaModFix/>
          </a:blip>
          <a:srcRect b="45998" l="7467" r="0" t="0"/>
          <a:stretch/>
        </p:blipFill>
        <p:spPr>
          <a:xfrm>
            <a:off x="6944200" y="1435125"/>
            <a:ext cx="1915500" cy="1948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269400" y="254775"/>
            <a:ext cx="86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Chosen Source Data</a:t>
            </a:r>
            <a:endParaRPr/>
          </a:p>
        </p:txBody>
      </p:sp>
      <p:sp>
        <p:nvSpPr>
          <p:cNvPr id="246" name="Google Shape;246;p32"/>
          <p:cNvSpPr txBox="1"/>
          <p:nvPr>
            <p:ph idx="1" type="body"/>
          </p:nvPr>
        </p:nvSpPr>
        <p:spPr>
          <a:xfrm>
            <a:off x="85725" y="889275"/>
            <a:ext cx="9001200" cy="4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US census 2021: </a:t>
            </a:r>
            <a:r>
              <a:rPr lang="en">
                <a:solidFill>
                  <a:schemeClr val="lt2"/>
                </a:solidFill>
                <a:uFill>
                  <a:noFill/>
                </a:uFill>
                <a:latin typeface="Calibri"/>
                <a:ea typeface="Calibri"/>
                <a:cs typeface="Calibri"/>
                <a:sym typeface="Calibri"/>
                <a:hlinkClick r:id="rId3">
                  <a:extLst>
                    <a:ext uri="{A12FA001-AC4F-418D-AE19-62706E023703}">
                      <ahyp:hlinkClr val="tx"/>
                    </a:ext>
                  </a:extLst>
                </a:hlinkClick>
              </a:rPr>
              <a:t>https://www2.census.gov/programs-surveys/popest/datasets/2020-2021/counties/totals/</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overall population estimates, deaths, births, domestic migration, etc., by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Social Context for Understanding a Region: </a:t>
            </a:r>
            <a:r>
              <a:rPr lang="en">
                <a:solidFill>
                  <a:schemeClr val="lt2"/>
                </a:solidFill>
                <a:uFill>
                  <a:noFill/>
                </a:uFill>
                <a:latin typeface="Calibri"/>
                <a:ea typeface="Calibri"/>
                <a:cs typeface="Calibri"/>
                <a:sym typeface="Calibri"/>
                <a:hlinkClick r:id="rId4">
                  <a:extLst>
                    <a:ext uri="{A12FA001-AC4F-418D-AE19-62706E023703}">
                      <ahyp:hlinkClr val="tx"/>
                    </a:ext>
                  </a:extLst>
                </a:hlinkClick>
              </a:rPr>
              <a:t>https://www.statsamerica.org/downloads/default.aspx</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social context data, such as as measurements of hopefulness, employment rate, conscientiousness, etc. by county data.</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Social Vulnerability Index (SVI): </a:t>
            </a:r>
            <a:r>
              <a:rPr lang="en">
                <a:solidFill>
                  <a:schemeClr val="lt2"/>
                </a:solidFill>
                <a:uFill>
                  <a:noFill/>
                </a:uFill>
                <a:latin typeface="Calibri"/>
                <a:ea typeface="Calibri"/>
                <a:cs typeface="Calibri"/>
                <a:sym typeface="Calibri"/>
                <a:hlinkClick r:id="rId5">
                  <a:extLst>
                    <a:ext uri="{A12FA001-AC4F-418D-AE19-62706E023703}">
                      <ahyp:hlinkClr val="tx"/>
                    </a:ext>
                  </a:extLst>
                </a:hlinkClick>
              </a:rPr>
              <a:t>https://www.atsdr.cdc.gov/placeandhealth/svi/</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estimates of poverty, </a:t>
            </a:r>
            <a:r>
              <a:rPr lang="en">
                <a:solidFill>
                  <a:schemeClr val="lt2"/>
                </a:solidFill>
                <a:latin typeface="Calibri"/>
                <a:ea typeface="Calibri"/>
                <a:cs typeface="Calibri"/>
                <a:sym typeface="Calibri"/>
              </a:rPr>
              <a:t>unemployment</a:t>
            </a:r>
            <a:r>
              <a:rPr lang="en">
                <a:solidFill>
                  <a:schemeClr val="lt2"/>
                </a:solidFill>
                <a:latin typeface="Calibri"/>
                <a:ea typeface="Calibri"/>
                <a:cs typeface="Calibri"/>
                <a:sym typeface="Calibri"/>
              </a:rPr>
              <a:t>, those above 65, disability, etc. by county.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Case Time Series Data - Johns Hopkins University: </a:t>
            </a:r>
            <a:r>
              <a:rPr lang="en">
                <a:solidFill>
                  <a:schemeClr val="lt2"/>
                </a:solidFill>
                <a:uFill>
                  <a:noFill/>
                </a:uFill>
                <a:latin typeface="Calibri"/>
                <a:ea typeface="Calibri"/>
                <a:cs typeface="Calibri"/>
                <a:sym typeface="Calibri"/>
                <a:hlinkClick r:id="rId6">
                  <a:extLst>
                    <a:ext uri="{A12FA001-AC4F-418D-AE19-62706E023703}">
                      <ahyp:hlinkClr val="tx"/>
                    </a:ext>
                  </a:extLst>
                </a:hlinkClick>
              </a:rPr>
              <a:t>https://github.com/govex/COVID-19</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cases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Death Time Series Data - </a:t>
            </a:r>
            <a:r>
              <a:rPr lang="en">
                <a:solidFill>
                  <a:schemeClr val="lt2"/>
                </a:solidFill>
                <a:latin typeface="Calibri"/>
                <a:ea typeface="Calibri"/>
                <a:cs typeface="Calibri"/>
                <a:sym typeface="Calibri"/>
              </a:rPr>
              <a:t>Johns Hopkins University: </a:t>
            </a:r>
            <a:r>
              <a:rPr lang="en">
                <a:solidFill>
                  <a:schemeClr val="lt2"/>
                </a:solidFill>
                <a:uFill>
                  <a:noFill/>
                </a:uFill>
                <a:latin typeface="Calibri"/>
                <a:ea typeface="Calibri"/>
                <a:cs typeface="Calibri"/>
                <a:sym typeface="Calibri"/>
                <a:hlinkClick r:id="rId7">
                  <a:extLst>
                    <a:ext uri="{A12FA001-AC4F-418D-AE19-62706E023703}">
                      <ahyp:hlinkClr val="tx"/>
                    </a:ext>
                  </a:extLst>
                </a:hlinkClick>
              </a:rPr>
              <a:t>https://github.com/govex/COVID-19</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deaths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Presidential Election Returns 2000-2020:  https://electionlab.mit.edu/data- </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party affiliation from election returns at a county level.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Community Resilience Estimates: </a:t>
            </a:r>
            <a:r>
              <a:rPr lang="en" u="sng">
                <a:solidFill>
                  <a:schemeClr val="lt2"/>
                </a:solidFill>
                <a:latin typeface="Calibri"/>
                <a:ea typeface="Calibri"/>
                <a:cs typeface="Calibri"/>
                <a:sym typeface="Calibri"/>
                <a:hlinkClick r:id="rId8">
                  <a:extLst>
                    <a:ext uri="{A12FA001-AC4F-418D-AE19-62706E023703}">
                      <ahyp:hlinkClr val="tx"/>
                    </a:ext>
                  </a:extLst>
                </a:hlinkClick>
              </a:rPr>
              <a:t>https://uscensus.maps.arcgis.com/home/item.html?id=36d5cbbcd9fd440e91d87edd8bc9c801#overview</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data to measure the capacity of individuals and households to absorb the external stresses of the impacts of a disaster</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Hospital Data: </a:t>
            </a:r>
            <a:r>
              <a:rPr lang="en" u="sng">
                <a:solidFill>
                  <a:schemeClr val="lt2"/>
                </a:solidFill>
                <a:latin typeface="Calibri"/>
                <a:ea typeface="Calibri"/>
                <a:cs typeface="Calibri"/>
                <a:sym typeface="Calibri"/>
                <a:hlinkClick r:id="rId9">
                  <a:extLst>
                    <a:ext uri="{A12FA001-AC4F-418D-AE19-62706E023703}">
                      <ahyp:hlinkClr val="tx"/>
                    </a:ext>
                  </a:extLst>
                </a:hlinkClick>
              </a:rPr>
              <a:t>https://hifld-geoplatform.opendata.arcgis.com/datasets/geoplatform::hospitals/about</a:t>
            </a:r>
            <a:endParaRPr>
              <a:solidFill>
                <a:schemeClr val="lt2"/>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insight to total number of beds available in hospitals within the county level.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sz="1600"/>
          </a:p>
        </p:txBody>
      </p:sp>
      <p:pic>
        <p:nvPicPr>
          <p:cNvPr id="247" name="Google Shape;247;p32"/>
          <p:cNvPicPr preferRelativeResize="0"/>
          <p:nvPr/>
        </p:nvPicPr>
        <p:blipFill>
          <a:blip r:embed="rId10">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27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Investigation of COVID-19 Goal </a:t>
            </a:r>
            <a:endParaRPr/>
          </a:p>
        </p:txBody>
      </p:sp>
      <p:pic>
        <p:nvPicPr>
          <p:cNvPr id="83" name="Google Shape;83;p15"/>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84" name="Google Shape;84;p15"/>
          <p:cNvSpPr txBox="1"/>
          <p:nvPr/>
        </p:nvSpPr>
        <p:spPr>
          <a:xfrm>
            <a:off x="4653900" y="1142150"/>
            <a:ext cx="3677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Using Covid-19 as a reference, develop a model to prepare for future pandemic outbreaks by directing resources to poor-performing counties based on medical, political, and socio- economic factors.</a:t>
            </a:r>
            <a:endParaRPr>
              <a:solidFill>
                <a:schemeClr val="lt2"/>
              </a:solidFill>
              <a:latin typeface="Calibri"/>
              <a:ea typeface="Calibri"/>
              <a:cs typeface="Calibri"/>
              <a:sym typeface="Calibri"/>
            </a:endParaRPr>
          </a:p>
        </p:txBody>
      </p:sp>
      <p:sp>
        <p:nvSpPr>
          <p:cNvPr id="85" name="Google Shape;85;p15"/>
          <p:cNvSpPr txBox="1"/>
          <p:nvPr/>
        </p:nvSpPr>
        <p:spPr>
          <a:xfrm>
            <a:off x="4949700" y="1059900"/>
            <a:ext cx="338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Our Mission </a:t>
            </a:r>
            <a:endParaRPr u="sng">
              <a:solidFill>
                <a:schemeClr val="lt2"/>
              </a:solidFill>
              <a:latin typeface="Calibri"/>
              <a:ea typeface="Calibri"/>
              <a:cs typeface="Calibri"/>
              <a:sym typeface="Calibri"/>
            </a:endParaRPr>
          </a:p>
        </p:txBody>
      </p:sp>
      <p:sp>
        <p:nvSpPr>
          <p:cNvPr id="86" name="Google Shape;86;p15"/>
          <p:cNvSpPr txBox="1"/>
          <p:nvPr/>
        </p:nvSpPr>
        <p:spPr>
          <a:xfrm>
            <a:off x="207400" y="11421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2.</a:t>
            </a:r>
            <a:r>
              <a:rPr lang="en" sz="800">
                <a:solidFill>
                  <a:schemeClr val="lt2"/>
                </a:solidFill>
                <a:latin typeface="Calibri"/>
                <a:ea typeface="Calibri"/>
                <a:cs typeface="Calibri"/>
                <a:sym typeface="Calibri"/>
              </a:rPr>
              <a:t> Tableau US Counties </a:t>
            </a:r>
            <a:endParaRPr sz="800">
              <a:solidFill>
                <a:schemeClr val="lt2"/>
              </a:solidFill>
              <a:latin typeface="Calibri"/>
              <a:ea typeface="Calibri"/>
              <a:cs typeface="Calibri"/>
              <a:sym typeface="Calibri"/>
            </a:endParaRPr>
          </a:p>
        </p:txBody>
      </p:sp>
      <p:sp>
        <p:nvSpPr>
          <p:cNvPr id="87" name="Google Shape;87;p15"/>
          <p:cNvSpPr txBox="1"/>
          <p:nvPr/>
        </p:nvSpPr>
        <p:spPr>
          <a:xfrm flipH="1">
            <a:off x="4611000" y="2735900"/>
            <a:ext cx="3720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Questions</a:t>
            </a:r>
            <a:endParaRPr u="sng">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Which counties are high risk?</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Which features have the greatest impact?</a:t>
            </a:r>
            <a:endParaRPr>
              <a:solidFill>
                <a:schemeClr val="lt2"/>
              </a:solidFill>
              <a:latin typeface="Calibri"/>
              <a:ea typeface="Calibri"/>
              <a:cs typeface="Calibri"/>
              <a:sym typeface="Calibri"/>
            </a:endParaRPr>
          </a:p>
        </p:txBody>
      </p:sp>
      <p:pic>
        <p:nvPicPr>
          <p:cNvPr id="88" name="Google Shape;88;p15"/>
          <p:cNvPicPr preferRelativeResize="0"/>
          <p:nvPr/>
        </p:nvPicPr>
        <p:blipFill>
          <a:blip r:embed="rId4">
            <a:alphaModFix/>
          </a:blip>
          <a:stretch>
            <a:fillRect/>
          </a:stretch>
        </p:blipFill>
        <p:spPr>
          <a:xfrm>
            <a:off x="229300" y="1370575"/>
            <a:ext cx="4424599" cy="263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SARS - C0V2 - Case/Mortality Data by state/county</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Socio-economic data</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Health &amp; Health Provider data</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Political</a:t>
            </a:r>
            <a:r>
              <a:rPr lang="en">
                <a:solidFill>
                  <a:schemeClr val="lt2"/>
                </a:solidFill>
                <a:latin typeface="Calibri"/>
                <a:ea typeface="Calibri"/>
                <a:cs typeface="Calibri"/>
                <a:sym typeface="Calibri"/>
              </a:rPr>
              <a:t> data</a:t>
            </a:r>
            <a:endParaRPr>
              <a:solidFill>
                <a:schemeClr val="lt2"/>
              </a:solidFill>
              <a:latin typeface="Calibri"/>
              <a:ea typeface="Calibri"/>
              <a:cs typeface="Calibri"/>
              <a:sym typeface="Calibri"/>
            </a:endParaRPr>
          </a:p>
        </p:txBody>
      </p:sp>
      <p:pic>
        <p:nvPicPr>
          <p:cNvPr id="95" name="Google Shape;95;p16"/>
          <p:cNvPicPr preferRelativeResize="0"/>
          <p:nvPr/>
        </p:nvPicPr>
        <p:blipFill>
          <a:blip r:embed="rId3">
            <a:alphaModFix/>
          </a:blip>
          <a:stretch>
            <a:fillRect/>
          </a:stretch>
        </p:blipFill>
        <p:spPr>
          <a:xfrm>
            <a:off x="67922" y="4667925"/>
            <a:ext cx="440225" cy="40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56000" y="20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700"/>
              <a:buFont typeface="Arial"/>
              <a:buNone/>
            </a:pPr>
            <a:r>
              <a:rPr lang="en" sz="3333"/>
              <a:t>Chosen Language &amp; Technology</a:t>
            </a:r>
            <a:endParaRPr sz="3333"/>
          </a:p>
          <a:p>
            <a:pPr indent="0" lvl="0" marL="0" rtl="0" algn="l">
              <a:spcBef>
                <a:spcPts val="0"/>
              </a:spcBef>
              <a:spcAft>
                <a:spcPts val="0"/>
              </a:spcAft>
              <a:buNone/>
            </a:pPr>
            <a:r>
              <a:t/>
            </a:r>
            <a:endParaRPr/>
          </a:p>
        </p:txBody>
      </p:sp>
      <p:sp>
        <p:nvSpPr>
          <p:cNvPr id="101" name="Google Shape;101;p17"/>
          <p:cNvSpPr txBox="1"/>
          <p:nvPr>
            <p:ph idx="1" type="body"/>
          </p:nvPr>
        </p:nvSpPr>
        <p:spPr>
          <a:xfrm>
            <a:off x="23800" y="896725"/>
            <a:ext cx="5397600" cy="4109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Coding Language: Python </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Visualization: Tableau and Jupyter Notebook (Pandas)</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Database: AWS, Postgres </a:t>
            </a:r>
            <a:endParaRPr sz="1600">
              <a:solidFill>
                <a:schemeClr val="lt2"/>
              </a:solidFill>
              <a:highlight>
                <a:srgbClr val="0A0C10"/>
              </a:highlight>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Machine Learning Model: Random Forest Classification</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Why Random Forest?</a:t>
            </a:r>
            <a:endParaRPr sz="16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Provides higher level of accuracy compared to decision tree algorithm </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No need for scaling</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Easy to measure the relative importance of each feature</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Can handle both categorical and numerical data</a:t>
            </a:r>
            <a:endParaRPr sz="14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Drawbacks of Random Forest</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accent5"/>
              </a:buClr>
              <a:buSzPts val="1600"/>
              <a:buFont typeface="Calibri"/>
              <a:buChar char="○"/>
            </a:pPr>
            <a:r>
              <a:rPr lang="en" sz="1400">
                <a:solidFill>
                  <a:schemeClr val="lt2"/>
                </a:solidFill>
                <a:latin typeface="Calibri"/>
                <a:ea typeface="Calibri"/>
                <a:cs typeface="Calibri"/>
                <a:sym typeface="Calibri"/>
              </a:rPr>
              <a:t>Can take a long time to train </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Not easily interpretable</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Poor performance on imbalance data </a:t>
            </a:r>
            <a:endParaRPr sz="1400">
              <a:solidFill>
                <a:schemeClr val="lt2"/>
              </a:solidFill>
              <a:latin typeface="Calibri"/>
              <a:ea typeface="Calibri"/>
              <a:cs typeface="Calibri"/>
              <a:sym typeface="Calibri"/>
            </a:endParaRPr>
          </a:p>
        </p:txBody>
      </p:sp>
      <p:pic>
        <p:nvPicPr>
          <p:cNvPr id="102" name="Google Shape;102;p17"/>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103" name="Google Shape;103;p17"/>
          <p:cNvSpPr txBox="1"/>
          <p:nvPr/>
        </p:nvSpPr>
        <p:spPr>
          <a:xfrm>
            <a:off x="137750" y="4698013"/>
            <a:ext cx="252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accent5"/>
              </a:solidFill>
              <a:latin typeface="Calibri"/>
              <a:ea typeface="Calibri"/>
              <a:cs typeface="Calibri"/>
              <a:sym typeface="Calibri"/>
            </a:endParaRPr>
          </a:p>
        </p:txBody>
      </p:sp>
      <p:sp>
        <p:nvSpPr>
          <p:cNvPr id="104" name="Google Shape;104;p17"/>
          <p:cNvSpPr txBox="1"/>
          <p:nvPr/>
        </p:nvSpPr>
        <p:spPr>
          <a:xfrm>
            <a:off x="5288488" y="3518175"/>
            <a:ext cx="365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2"/>
                </a:solidFill>
                <a:latin typeface="Calibri"/>
                <a:ea typeface="Calibri"/>
                <a:cs typeface="Calibri"/>
                <a:sym typeface="Calibri"/>
              </a:rPr>
              <a:t>Figure 3</a:t>
            </a:r>
            <a:r>
              <a:rPr lang="en" sz="700">
                <a:solidFill>
                  <a:schemeClr val="lt2"/>
                </a:solidFill>
                <a:latin typeface="Calibri"/>
                <a:ea typeface="Calibri"/>
                <a:cs typeface="Calibri"/>
                <a:sym typeface="Calibri"/>
              </a:rPr>
              <a:t>. Random Forest Classifier. Adapted from “Random Forest Classifier </a:t>
            </a:r>
            <a:r>
              <a:rPr lang="en" sz="700">
                <a:solidFill>
                  <a:schemeClr val="lt2"/>
                </a:solidFill>
                <a:latin typeface="Calibri"/>
                <a:ea typeface="Calibri"/>
                <a:cs typeface="Calibri"/>
                <a:sym typeface="Calibri"/>
              </a:rPr>
              <a:t>Tutorial</a:t>
            </a:r>
            <a:r>
              <a:rPr lang="en" sz="700">
                <a:solidFill>
                  <a:schemeClr val="lt2"/>
                </a:solidFill>
                <a:latin typeface="Calibri"/>
                <a:ea typeface="Calibri"/>
                <a:cs typeface="Calibri"/>
                <a:sym typeface="Calibri"/>
              </a:rPr>
              <a:t>?” by freeCodeCamp, 2022, (https://www.freecodecamp.org/news/how-to-use-the-tree-based-algorithm-for-machine-learning/). In the public domain</a:t>
            </a:r>
            <a:endParaRPr sz="700">
              <a:solidFill>
                <a:schemeClr val="lt2"/>
              </a:solidFill>
              <a:latin typeface="Calibri"/>
              <a:ea typeface="Calibri"/>
              <a:cs typeface="Calibri"/>
              <a:sym typeface="Calibri"/>
            </a:endParaRPr>
          </a:p>
        </p:txBody>
      </p:sp>
      <p:pic>
        <p:nvPicPr>
          <p:cNvPr id="105" name="Google Shape;105;p17"/>
          <p:cNvPicPr preferRelativeResize="0"/>
          <p:nvPr/>
        </p:nvPicPr>
        <p:blipFill>
          <a:blip r:embed="rId4">
            <a:alphaModFix/>
          </a:blip>
          <a:stretch>
            <a:fillRect/>
          </a:stretch>
        </p:blipFill>
        <p:spPr>
          <a:xfrm>
            <a:off x="5332675" y="1591850"/>
            <a:ext cx="3650699" cy="197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69150" y="127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Tools Used Throughout the Project </a:t>
            </a:r>
            <a:r>
              <a:rPr lang="en"/>
              <a:t> </a:t>
            </a:r>
            <a:endParaRPr/>
          </a:p>
        </p:txBody>
      </p:sp>
      <p:pic>
        <p:nvPicPr>
          <p:cNvPr id="111" name="Google Shape;111;p1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12" name="Google Shape;112;p18"/>
          <p:cNvPicPr preferRelativeResize="0"/>
          <p:nvPr/>
        </p:nvPicPr>
        <p:blipFill>
          <a:blip r:embed="rId4">
            <a:alphaModFix/>
          </a:blip>
          <a:stretch>
            <a:fillRect/>
          </a:stretch>
        </p:blipFill>
        <p:spPr>
          <a:xfrm>
            <a:off x="1295650" y="724000"/>
            <a:ext cx="1141425" cy="11414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99000" stPos="0" sy="-100000" ky="0"/>
          </a:effectLst>
        </p:spPr>
      </p:pic>
      <p:pic>
        <p:nvPicPr>
          <p:cNvPr id="113" name="Google Shape;113;p18"/>
          <p:cNvPicPr preferRelativeResize="0"/>
          <p:nvPr/>
        </p:nvPicPr>
        <p:blipFill>
          <a:blip r:embed="rId5">
            <a:alphaModFix/>
          </a:blip>
          <a:stretch>
            <a:fillRect/>
          </a:stretch>
        </p:blipFill>
        <p:spPr>
          <a:xfrm>
            <a:off x="3491975" y="1019879"/>
            <a:ext cx="2160026" cy="823525"/>
          </a:xfrm>
          <a:prstGeom prst="rect">
            <a:avLst/>
          </a:prstGeom>
          <a:noFill/>
          <a:ln>
            <a:noFill/>
          </a:ln>
        </p:spPr>
      </p:pic>
      <p:pic>
        <p:nvPicPr>
          <p:cNvPr id="114" name="Google Shape;114;p18"/>
          <p:cNvPicPr preferRelativeResize="0"/>
          <p:nvPr/>
        </p:nvPicPr>
        <p:blipFill>
          <a:blip r:embed="rId6">
            <a:alphaModFix/>
          </a:blip>
          <a:stretch>
            <a:fillRect/>
          </a:stretch>
        </p:blipFill>
        <p:spPr>
          <a:xfrm>
            <a:off x="5949618" y="1019868"/>
            <a:ext cx="2724820" cy="572700"/>
          </a:xfrm>
          <a:prstGeom prst="rect">
            <a:avLst/>
          </a:prstGeom>
          <a:noFill/>
          <a:ln>
            <a:noFill/>
          </a:ln>
        </p:spPr>
      </p:pic>
      <p:pic>
        <p:nvPicPr>
          <p:cNvPr id="115" name="Google Shape;115;p18"/>
          <p:cNvPicPr preferRelativeResize="0"/>
          <p:nvPr/>
        </p:nvPicPr>
        <p:blipFill>
          <a:blip r:embed="rId7">
            <a:alphaModFix/>
          </a:blip>
          <a:stretch>
            <a:fillRect/>
          </a:stretch>
        </p:blipFill>
        <p:spPr>
          <a:xfrm>
            <a:off x="3610876" y="3704626"/>
            <a:ext cx="1922227" cy="1081250"/>
          </a:xfrm>
          <a:prstGeom prst="rect">
            <a:avLst/>
          </a:prstGeom>
          <a:noFill/>
          <a:ln>
            <a:noFill/>
          </a:ln>
        </p:spPr>
      </p:pic>
      <p:pic>
        <p:nvPicPr>
          <p:cNvPr id="116" name="Google Shape;116;p18"/>
          <p:cNvPicPr preferRelativeResize="0"/>
          <p:nvPr/>
        </p:nvPicPr>
        <p:blipFill>
          <a:blip r:embed="rId8">
            <a:alphaModFix/>
          </a:blip>
          <a:stretch>
            <a:fillRect/>
          </a:stretch>
        </p:blipFill>
        <p:spPr>
          <a:xfrm>
            <a:off x="960210" y="2224237"/>
            <a:ext cx="1812316" cy="1019425"/>
          </a:xfrm>
          <a:prstGeom prst="rect">
            <a:avLst/>
          </a:prstGeom>
          <a:noFill/>
          <a:ln>
            <a:noFill/>
          </a:ln>
        </p:spPr>
      </p:pic>
      <p:pic>
        <p:nvPicPr>
          <p:cNvPr id="117" name="Google Shape;117;p18"/>
          <p:cNvPicPr preferRelativeResize="0"/>
          <p:nvPr/>
        </p:nvPicPr>
        <p:blipFill>
          <a:blip r:embed="rId9">
            <a:alphaModFix/>
          </a:blip>
          <a:stretch>
            <a:fillRect/>
          </a:stretch>
        </p:blipFill>
        <p:spPr>
          <a:xfrm>
            <a:off x="6505800" y="3644176"/>
            <a:ext cx="1612449" cy="868025"/>
          </a:xfrm>
          <a:prstGeom prst="rect">
            <a:avLst/>
          </a:prstGeom>
          <a:noFill/>
          <a:ln>
            <a:noFill/>
          </a:ln>
        </p:spPr>
      </p:pic>
      <p:pic>
        <p:nvPicPr>
          <p:cNvPr id="118" name="Google Shape;118;p18"/>
          <p:cNvPicPr preferRelativeResize="0"/>
          <p:nvPr/>
        </p:nvPicPr>
        <p:blipFill>
          <a:blip r:embed="rId10">
            <a:alphaModFix/>
          </a:blip>
          <a:stretch>
            <a:fillRect/>
          </a:stretch>
        </p:blipFill>
        <p:spPr>
          <a:xfrm>
            <a:off x="906850" y="3602454"/>
            <a:ext cx="1812324" cy="951470"/>
          </a:xfrm>
          <a:prstGeom prst="rect">
            <a:avLst/>
          </a:prstGeom>
          <a:noFill/>
          <a:ln>
            <a:noFill/>
          </a:ln>
        </p:spPr>
      </p:pic>
      <p:pic>
        <p:nvPicPr>
          <p:cNvPr id="119" name="Google Shape;119;p18"/>
          <p:cNvPicPr preferRelativeResize="0"/>
          <p:nvPr/>
        </p:nvPicPr>
        <p:blipFill>
          <a:blip r:embed="rId11">
            <a:alphaModFix/>
          </a:blip>
          <a:stretch>
            <a:fillRect/>
          </a:stretch>
        </p:blipFill>
        <p:spPr>
          <a:xfrm>
            <a:off x="6135318" y="2096019"/>
            <a:ext cx="2353407" cy="951475"/>
          </a:xfrm>
          <a:prstGeom prst="rect">
            <a:avLst/>
          </a:prstGeom>
          <a:noFill/>
          <a:ln>
            <a:noFill/>
          </a:ln>
        </p:spPr>
      </p:pic>
      <p:pic>
        <p:nvPicPr>
          <p:cNvPr id="120" name="Google Shape;120;p18"/>
          <p:cNvPicPr preferRelativeResize="0"/>
          <p:nvPr/>
        </p:nvPicPr>
        <p:blipFill>
          <a:blip r:embed="rId12">
            <a:alphaModFix/>
          </a:blip>
          <a:stretch>
            <a:fillRect/>
          </a:stretch>
        </p:blipFill>
        <p:spPr>
          <a:xfrm>
            <a:off x="3614846" y="2163238"/>
            <a:ext cx="2029204" cy="114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21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Phases of COVID-19 Model </a:t>
            </a:r>
            <a:endParaRPr/>
          </a:p>
        </p:txBody>
      </p:sp>
      <p:sp>
        <p:nvSpPr>
          <p:cNvPr id="126" name="Google Shape;126;p19"/>
          <p:cNvSpPr txBox="1"/>
          <p:nvPr>
            <p:ph idx="1" type="body"/>
          </p:nvPr>
        </p:nvSpPr>
        <p:spPr>
          <a:xfrm>
            <a:off x="133450" y="907975"/>
            <a:ext cx="3599700" cy="4184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lt2"/>
              </a:buClr>
              <a:buSzPts val="1900"/>
              <a:buFont typeface="Calibri"/>
              <a:buAutoNum type="arabicPeriod"/>
            </a:pPr>
            <a:r>
              <a:rPr lang="en" sz="1900">
                <a:solidFill>
                  <a:schemeClr val="lt2"/>
                </a:solidFill>
                <a:latin typeface="Calibri"/>
                <a:ea typeface="Calibri"/>
                <a:cs typeface="Calibri"/>
                <a:sym typeface="Calibri"/>
              </a:rPr>
              <a:t>Data Exploration</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Data Preprocessing (AWS &amp; Pandas)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Uncover initial patterns &amp; characteristics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Begin to uncover data feature importances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Create visualizations</a:t>
            </a:r>
            <a:endParaRPr sz="13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AutoNum type="arabicPeriod"/>
            </a:pPr>
            <a:r>
              <a:rPr lang="en" sz="1900">
                <a:solidFill>
                  <a:schemeClr val="lt2"/>
                </a:solidFill>
                <a:latin typeface="Calibri"/>
                <a:ea typeface="Calibri"/>
                <a:cs typeface="Calibri"/>
                <a:sym typeface="Calibri"/>
              </a:rPr>
              <a:t>Data Analysis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Final pre-processing (Pandas)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Model planning</a:t>
            </a:r>
            <a:endParaRPr sz="11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Solidify </a:t>
            </a:r>
            <a:r>
              <a:rPr lang="en" sz="1100">
                <a:solidFill>
                  <a:schemeClr val="lt2"/>
                </a:solidFill>
                <a:latin typeface="Calibri"/>
                <a:ea typeface="Calibri"/>
                <a:cs typeface="Calibri"/>
                <a:sym typeface="Calibri"/>
              </a:rPr>
              <a:t> feature importances</a:t>
            </a:r>
            <a:endParaRPr sz="11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Explore multiple models</a:t>
            </a:r>
            <a:endParaRPr sz="11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Modeling Building</a:t>
            </a:r>
            <a:endParaRPr sz="13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Establish best ML model </a:t>
            </a:r>
            <a:endParaRPr sz="11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Optimize Model</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Communicate Results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Create final visualizations</a:t>
            </a:r>
            <a:endParaRPr sz="1300">
              <a:solidFill>
                <a:schemeClr val="lt2"/>
              </a:solidFill>
              <a:latin typeface="Calibri"/>
              <a:ea typeface="Calibri"/>
              <a:cs typeface="Calibri"/>
              <a:sym typeface="Calibri"/>
            </a:endParaRPr>
          </a:p>
        </p:txBody>
      </p:sp>
      <p:pic>
        <p:nvPicPr>
          <p:cNvPr id="127" name="Google Shape;127;p19"/>
          <p:cNvPicPr preferRelativeResize="0"/>
          <p:nvPr/>
        </p:nvPicPr>
        <p:blipFill>
          <a:blip r:embed="rId3">
            <a:alphaModFix/>
          </a:blip>
          <a:stretch>
            <a:fillRect/>
          </a:stretch>
        </p:blipFill>
        <p:spPr>
          <a:xfrm>
            <a:off x="3733145" y="1236149"/>
            <a:ext cx="5099157" cy="2304624"/>
          </a:xfrm>
          <a:prstGeom prst="rect">
            <a:avLst/>
          </a:prstGeom>
          <a:noFill/>
          <a:ln>
            <a:noFill/>
          </a:ln>
        </p:spPr>
      </p:pic>
      <p:pic>
        <p:nvPicPr>
          <p:cNvPr id="128" name="Google Shape;128;p19"/>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29" name="Google Shape;129;p19"/>
          <p:cNvSpPr txBox="1"/>
          <p:nvPr/>
        </p:nvSpPr>
        <p:spPr>
          <a:xfrm>
            <a:off x="3652725" y="3540775"/>
            <a:ext cx="582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3.</a:t>
            </a:r>
            <a:r>
              <a:rPr lang="en" sz="800">
                <a:solidFill>
                  <a:schemeClr val="lt2"/>
                </a:solidFill>
                <a:latin typeface="Calibri"/>
                <a:ea typeface="Calibri"/>
                <a:cs typeface="Calibri"/>
                <a:sym typeface="Calibri"/>
              </a:rPr>
              <a:t> Machine Learning Process. Adapted by “Feature Engineering for Machine Learning” by Elite Data Science, 2022, July 14,( </a:t>
            </a:r>
            <a:r>
              <a:rPr lang="en" sz="800" u="sng">
                <a:solidFill>
                  <a:schemeClr val="lt2"/>
                </a:solidFill>
                <a:latin typeface="Calibri"/>
                <a:ea typeface="Calibri"/>
                <a:cs typeface="Calibri"/>
                <a:sym typeface="Calibri"/>
                <a:hlinkClick r:id="rId5">
                  <a:extLst>
                    <a:ext uri="{A12FA001-AC4F-418D-AE19-62706E023703}">
                      <ahyp:hlinkClr val="tx"/>
                    </a:ext>
                  </a:extLst>
                </a:hlinkClick>
              </a:rPr>
              <a:t>https://elitedatascience.com/feature-engineering</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277250" y="18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Data Exploration &amp; </a:t>
            </a:r>
            <a:r>
              <a:rPr lang="en"/>
              <a:t>Preparation</a:t>
            </a:r>
            <a:endParaRPr/>
          </a:p>
        </p:txBody>
      </p:sp>
      <p:sp>
        <p:nvSpPr>
          <p:cNvPr id="135" name="Google Shape;135;p20"/>
          <p:cNvSpPr txBox="1"/>
          <p:nvPr>
            <p:ph idx="1" type="body"/>
          </p:nvPr>
        </p:nvSpPr>
        <p:spPr>
          <a:xfrm>
            <a:off x="90250" y="760300"/>
            <a:ext cx="4669500" cy="42168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View overall </a:t>
            </a:r>
            <a:r>
              <a:rPr lang="en" sz="1900">
                <a:solidFill>
                  <a:schemeClr val="lt2"/>
                </a:solidFill>
                <a:latin typeface="Calibri"/>
                <a:ea typeface="Calibri"/>
                <a:cs typeface="Calibri"/>
                <a:sym typeface="Calibri"/>
              </a:rPr>
              <a:t>shape</a:t>
            </a:r>
            <a:r>
              <a:rPr lang="en" sz="1900">
                <a:solidFill>
                  <a:schemeClr val="lt2"/>
                </a:solidFill>
                <a:latin typeface="Calibri"/>
                <a:ea typeface="Calibri"/>
                <a:cs typeface="Calibri"/>
                <a:sym typeface="Calibri"/>
              </a:rPr>
              <a:t> of datasets (Pandas)</a:t>
            </a:r>
            <a:endParaRPr sz="19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Data features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Statistical analysis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Proper county data: </a:t>
            </a:r>
            <a:r>
              <a:rPr lang="en" sz="1500">
                <a:solidFill>
                  <a:schemeClr val="lt2"/>
                </a:solidFill>
                <a:latin typeface="Calibri"/>
                <a:ea typeface="Calibri"/>
                <a:cs typeface="Calibri"/>
                <a:sym typeface="Calibri"/>
              </a:rPr>
              <a:t>Federal Information Processing Standards (FIPS) column</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Relevancy towards project</a:t>
            </a:r>
            <a:endParaRPr sz="15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Utilized  Tableau and Jupyter Notebook to create visual analytics and search for valuable insights of data. </a:t>
            </a:r>
            <a:endParaRPr sz="19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Drop inadequate datasets</a:t>
            </a:r>
            <a:endParaRPr sz="19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Pre-processing and merging (Postgres)</a:t>
            </a:r>
            <a:endParaRPr sz="1900">
              <a:solidFill>
                <a:schemeClr val="lt2"/>
              </a:solidFill>
              <a:latin typeface="Calibri"/>
              <a:ea typeface="Calibri"/>
              <a:cs typeface="Calibri"/>
              <a:sym typeface="Calibri"/>
            </a:endParaRPr>
          </a:p>
          <a:p>
            <a:pPr indent="-349250" lvl="1" marL="9144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Two master tables: cases &amp; deaths</a:t>
            </a:r>
            <a:endParaRPr sz="1900">
              <a:solidFill>
                <a:schemeClr val="lt2"/>
              </a:solidFill>
              <a:latin typeface="Calibri"/>
              <a:ea typeface="Calibri"/>
              <a:cs typeface="Calibri"/>
              <a:sym typeface="Calibri"/>
            </a:endParaRPr>
          </a:p>
          <a:p>
            <a:pPr indent="0" lvl="0" marL="45720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136" name="Google Shape;136;p20"/>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588268" y="478999"/>
            <a:ext cx="2649358" cy="4049899"/>
          </a:xfrm>
          <a:prstGeom prst="rect">
            <a:avLst/>
          </a:prstGeom>
          <a:noFill/>
          <a:ln>
            <a:noFill/>
          </a:ln>
        </p:spPr>
      </p:pic>
      <p:sp>
        <p:nvSpPr>
          <p:cNvPr id="138" name="Google Shape;138;p20"/>
          <p:cNvSpPr txBox="1"/>
          <p:nvPr/>
        </p:nvSpPr>
        <p:spPr>
          <a:xfrm>
            <a:off x="5511625" y="4445325"/>
            <a:ext cx="265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4</a:t>
            </a:r>
            <a:r>
              <a:rPr lang="en" sz="800">
                <a:solidFill>
                  <a:schemeClr val="lt2"/>
                </a:solidFill>
                <a:latin typeface="Calibri"/>
                <a:ea typeface="Calibri"/>
                <a:cs typeface="Calibri"/>
                <a:sym typeface="Calibri"/>
              </a:rPr>
              <a:t>. FIPS Data Exploration</a:t>
            </a:r>
            <a:endParaRPr sz="800">
              <a:solidFill>
                <a:schemeClr val="l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508150" y="0"/>
            <a:ext cx="8324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Plan </a:t>
            </a:r>
            <a:endParaRPr/>
          </a:p>
        </p:txBody>
      </p:sp>
      <p:sp>
        <p:nvSpPr>
          <p:cNvPr id="144" name="Google Shape;144;p21"/>
          <p:cNvSpPr txBox="1"/>
          <p:nvPr>
            <p:ph idx="1" type="body"/>
          </p:nvPr>
        </p:nvSpPr>
        <p:spPr>
          <a:xfrm>
            <a:off x="0" y="712225"/>
            <a:ext cx="4311000" cy="44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900">
              <a:solidFill>
                <a:schemeClr val="lt2"/>
              </a:solidFill>
              <a:latin typeface="Calibri"/>
              <a:ea typeface="Calibri"/>
              <a:cs typeface="Calibri"/>
              <a:sym typeface="Calibri"/>
            </a:endParaRPr>
          </a:p>
          <a:p>
            <a:pPr indent="-349250" lvl="0" marL="457200" rtl="0" algn="l">
              <a:spcBef>
                <a:spcPts val="1200"/>
              </a:spcBef>
              <a:spcAft>
                <a:spcPts val="0"/>
              </a:spcAft>
              <a:buSzPts val="1900"/>
              <a:buFont typeface="Calibri"/>
              <a:buChar char="●"/>
            </a:pPr>
            <a:r>
              <a:rPr lang="en" sz="1900">
                <a:latin typeface="Calibri"/>
                <a:ea typeface="Calibri"/>
                <a:cs typeface="Calibri"/>
                <a:sym typeface="Calibri"/>
              </a:rPr>
              <a:t>Regression vs Classification?</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Model Goal: Classify counties by case &amp; death percentage, with a “high” classification = mean</a:t>
            </a:r>
            <a:r>
              <a:rPr lang="en" sz="1900">
                <a:solidFill>
                  <a:schemeClr val="lt2"/>
                </a:solidFill>
                <a:latin typeface="Calibri"/>
                <a:ea typeface="Calibri"/>
                <a:cs typeface="Calibri"/>
                <a:sym typeface="Calibri"/>
              </a:rPr>
              <a:t> + 2 std. deviations</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Training:Testing = 70:30</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Settled on Tree Classifier models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Best Performance: Random Forest</a:t>
            </a:r>
            <a:endParaRPr sz="1900">
              <a:latin typeface="Calibri"/>
              <a:ea typeface="Calibri"/>
              <a:cs typeface="Calibri"/>
              <a:sym typeface="Calibri"/>
            </a:endParaRPr>
          </a:p>
          <a:p>
            <a:pPr indent="0" lvl="0" marL="457200" rtl="0" algn="l">
              <a:spcBef>
                <a:spcPts val="1200"/>
              </a:spcBef>
              <a:spcAft>
                <a:spcPts val="0"/>
              </a:spcAft>
              <a:buNone/>
            </a:pPr>
            <a:r>
              <a:t/>
            </a:r>
            <a:endParaRPr sz="1900">
              <a:latin typeface="Calibri"/>
              <a:ea typeface="Calibri"/>
              <a:cs typeface="Calibri"/>
              <a:sym typeface="Calibri"/>
            </a:endParaRPr>
          </a:p>
          <a:p>
            <a:pPr indent="0" lvl="0" marL="457200" rtl="0" algn="l">
              <a:spcBef>
                <a:spcPts val="1200"/>
              </a:spcBef>
              <a:spcAft>
                <a:spcPts val="1200"/>
              </a:spcAft>
              <a:buNone/>
            </a:pPr>
            <a:r>
              <a:t/>
            </a:r>
            <a:endParaRPr sz="1900">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46" name="Google Shape;146;p21"/>
          <p:cNvSpPr txBox="1"/>
          <p:nvPr/>
        </p:nvSpPr>
        <p:spPr>
          <a:xfrm>
            <a:off x="4337375" y="749275"/>
            <a:ext cx="268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5</a:t>
            </a:r>
            <a:r>
              <a:rPr lang="en" sz="800">
                <a:solidFill>
                  <a:schemeClr val="lt2"/>
                </a:solidFill>
                <a:latin typeface="Calibri"/>
                <a:ea typeface="Calibri"/>
                <a:cs typeface="Calibri"/>
                <a:sym typeface="Calibri"/>
              </a:rPr>
              <a:t>. Pandas COVID-19  High Risk Classification</a:t>
            </a:r>
            <a:endParaRPr/>
          </a:p>
        </p:txBody>
      </p:sp>
      <p:pic>
        <p:nvPicPr>
          <p:cNvPr id="147" name="Google Shape;147;p21"/>
          <p:cNvPicPr preferRelativeResize="0"/>
          <p:nvPr/>
        </p:nvPicPr>
        <p:blipFill>
          <a:blip r:embed="rId4">
            <a:alphaModFix/>
          </a:blip>
          <a:stretch>
            <a:fillRect/>
          </a:stretch>
        </p:blipFill>
        <p:spPr>
          <a:xfrm>
            <a:off x="4423824" y="977855"/>
            <a:ext cx="4310951" cy="36262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